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2"/>
  </p:notesMasterIdLst>
  <p:sldIdLst>
    <p:sldId id="256" r:id="rId2"/>
    <p:sldId id="312" r:id="rId3"/>
    <p:sldId id="259" r:id="rId4"/>
    <p:sldId id="260" r:id="rId5"/>
    <p:sldId id="261" r:id="rId6"/>
    <p:sldId id="262" r:id="rId7"/>
    <p:sldId id="328" r:id="rId8"/>
    <p:sldId id="316" r:id="rId9"/>
    <p:sldId id="317" r:id="rId10"/>
    <p:sldId id="263" r:id="rId11"/>
    <p:sldId id="264" r:id="rId12"/>
    <p:sldId id="265" r:id="rId13"/>
    <p:sldId id="313" r:id="rId14"/>
    <p:sldId id="314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315" r:id="rId47"/>
    <p:sldId id="297" r:id="rId48"/>
    <p:sldId id="298" r:id="rId49"/>
    <p:sldId id="299" r:id="rId50"/>
    <p:sldId id="300" r:id="rId51"/>
    <p:sldId id="301" r:id="rId52"/>
    <p:sldId id="318" r:id="rId53"/>
    <p:sldId id="319" r:id="rId54"/>
    <p:sldId id="320" r:id="rId55"/>
    <p:sldId id="321" r:id="rId56"/>
    <p:sldId id="322" r:id="rId57"/>
    <p:sldId id="323" r:id="rId58"/>
    <p:sldId id="302" r:id="rId59"/>
    <p:sldId id="303" r:id="rId60"/>
    <p:sldId id="304" r:id="rId61"/>
    <p:sldId id="305" r:id="rId62"/>
    <p:sldId id="306" r:id="rId63"/>
    <p:sldId id="307" r:id="rId64"/>
    <p:sldId id="308" r:id="rId65"/>
    <p:sldId id="324" r:id="rId66"/>
    <p:sldId id="325" r:id="rId67"/>
    <p:sldId id="326" r:id="rId68"/>
    <p:sldId id="327" r:id="rId69"/>
    <p:sldId id="309" r:id="rId70"/>
    <p:sldId id="329" r:id="rId71"/>
  </p:sldIdLst>
  <p:sldSz cx="12192000" cy="6858000"/>
  <p:notesSz cx="6858000" cy="9144000"/>
  <p:defaultTextStyle>
    <a:defPPr>
      <a:defRPr lang="es-C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CO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CB0D-0A60-4F43-B23D-E061C3404BB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CO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CO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3000BC-FD54-4A4F-ADC9-DC3EA8DECBA0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857143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1e7121b62ca_1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g1e7121b62ca_1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B07E6A-5A38-070A-3F2B-C16373A14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15B6C2A4-F3C6-CD00-B31E-85AE2AFE1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8AB4970-F99D-BDB7-22A0-597C283B7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E3F9CA4-0F81-D246-0741-73DF9268A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09E3CB2-ADF1-749A-E4C2-4015ED736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813996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EEB390A-CAF6-45D4-83BD-66E37F4EF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437544F-307A-09CC-EAA8-A8B72D5B2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D993DA6-A945-4D47-7766-A6AB467DF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7CE59D9-F32E-9568-4C48-E3D9C5FD2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8F76C79-DEFD-2B6E-C484-A2884568A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327789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746DF45-1AFB-8E42-6104-B7B87F23B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037B46F-32D7-4D24-F2A6-7F672D9A78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D1CCDBE-850B-8AD9-94F1-ACDB1D1B5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44F19CE-5CD3-9246-CC23-B4C715C75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01D81F5-9DC5-7462-EF68-7A78BCC58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36460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5BDF9B9-69F4-9D3D-2848-6AF925EEC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0ADB779-551C-B46D-5087-1306505038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C5255CD-FE02-083C-18F0-341389DED7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D5A4033-D934-88B9-7755-618E8BA3A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AA0D1E5-D52A-89FF-05CC-9BB4C6218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E4D7C38-9E1A-B712-2B17-16A48D69B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797986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E8ECF23-3BB9-6B23-1FAF-CB771D9E8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FC45EA4-E051-9A23-9F10-B197C5EDCC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4E0A060E-A91C-E093-7E04-ABE118D79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EA7DF18D-ABCC-5FAE-1C8B-C48F145135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9F23A399-41D9-8EBD-48D5-0E194E678E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209E513E-A916-BBFE-76D0-A2DFD6C0F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5D81C71D-1E9A-A4BA-FC75-C85563876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2CA3B71B-E87F-346E-187B-16B16EB1E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558114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33D722-14A2-A530-B9C4-EEFE408CB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BCAEAD02-B03C-E349-AFDB-4A2464660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9AE420E7-72AC-C4C3-E2EC-1C6632108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BC6502FD-D693-8154-E914-ECC722117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602308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6E76842-584C-CCB8-153C-73D00AD3F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E7ED8FB6-33EF-ED26-96FF-2B3B46D5D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BA95397C-ABCF-1CC1-DD30-8C8C76B4C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98460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8111E2F-6919-7FE8-EF8D-5F38A60B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52A213B-40E6-2844-7D39-9D1CCCD9D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4097CB21-8F9E-7BF2-4BA5-845B42AFC7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6459FDB5-26FA-ABA3-6778-DFBD7898C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35DEF258-E825-FC01-450D-C1B1E3DDD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007135B-AB9E-45C3-75E8-94FADF338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853905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13C64DB-9330-FAB1-7930-A1E2183A2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F705EF12-F9D0-1BC1-D76E-344926D3BD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CO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86BBAF34-F164-0B5D-3881-6F57A763EA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FDCC208D-B6FC-9BF3-B4AF-AE37CD271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8119667-D4B2-F605-338A-7A05B80DE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9B00951-D5F9-3ADA-52AD-377F3C7F6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165814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ED84736-E1A4-07FA-E6DC-0B83F8FD1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62A6743-E698-1FD7-332E-2ACBA1452E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92853E9-C8A1-EBCA-CFF9-D568C053B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25123B5-9942-D251-B960-C7DFEB917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57CC63E-DBE5-2AD6-38D2-2DE9AC5AE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834735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B771591A-0887-06D3-95A8-50DAC475B4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6F9F37D5-DACE-49CD-6900-F86B3E44EB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29DD8D6-7AFC-74A0-DDC6-84EB3762C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00FCCD0-623C-BC18-6C91-80711AE77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9AFB1B5-4F0E-269A-F4E9-10AD0EF8D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946403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75545FDC-3809-ACE7-0FF3-57B139AE8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06417A99-C45C-A182-23E6-177B286E14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77007F6-E780-8B89-E41C-3322DE1A58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2BB1B-8EFF-4478-8F08-4E9D06445D92}" type="datetimeFigureOut">
              <a:rPr lang="es-CO" smtClean="0"/>
              <a:t>2/10/2023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AB121E2-A878-7859-BE75-970966FADC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CD0114C-0485-C3FD-826D-5C5406D815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2FC4C-A8FC-4AF5-87A5-6AA74469CE2C}" type="slidenum">
              <a:rPr lang="es-CO" smtClean="0"/>
              <a:t>‹Nº›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463548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0" Type="http://schemas.openxmlformats.org/officeDocument/2006/relationships/image" Target="../media/image17.svg"/><Relationship Id="rId4" Type="http://schemas.openxmlformats.org/officeDocument/2006/relationships/image" Target="../media/image4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5" Type="http://schemas.openxmlformats.org/officeDocument/2006/relationships/image" Target="../media/image71.png"/><Relationship Id="rId4" Type="http://schemas.openxmlformats.org/officeDocument/2006/relationships/image" Target="../media/image74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8878"/>
            <a:ext cx="12192000" cy="687245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25"/>
          <p:cNvPicPr preferRelativeResize="0"/>
          <p:nvPr/>
        </p:nvPicPr>
        <p:blipFill rotWithShape="1">
          <a:blip r:embed="rId4">
            <a:alphaModFix/>
          </a:blip>
          <a:srcRect r="16058"/>
          <a:stretch/>
        </p:blipFill>
        <p:spPr>
          <a:xfrm>
            <a:off x="5718400" y="880175"/>
            <a:ext cx="6473601" cy="5983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2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35101" y="2543406"/>
            <a:ext cx="4783300" cy="9464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2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-24714" y="3031014"/>
            <a:ext cx="509524" cy="21045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2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776791" y="157985"/>
            <a:ext cx="415209" cy="2252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25"/>
          <p:cNvPicPr preferRelativeResize="0"/>
          <p:nvPr/>
        </p:nvPicPr>
        <p:blipFill rotWithShape="1">
          <a:blip r:embed="rId8">
            <a:alphaModFix/>
          </a:blip>
          <a:srcRect l="9081" t="88288" r="46466"/>
          <a:stretch/>
        </p:blipFill>
        <p:spPr>
          <a:xfrm>
            <a:off x="-24714" y="-1058"/>
            <a:ext cx="3236665" cy="106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5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85367" y="211729"/>
            <a:ext cx="1820277" cy="347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25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152775" y="3815210"/>
            <a:ext cx="4347951" cy="871390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5"/>
          <p:cNvSpPr txBox="1"/>
          <p:nvPr/>
        </p:nvSpPr>
        <p:spPr>
          <a:xfrm>
            <a:off x="676796" y="5366668"/>
            <a:ext cx="4509000" cy="58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s-CO" sz="2400" b="1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GESTIÓN DE LOS 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s-CO" sz="2400" b="1" dirty="0">
                <a:solidFill>
                  <a:schemeClr val="lt1"/>
                </a:solidFill>
                <a:latin typeface="Roboto"/>
                <a:ea typeface="Roboto"/>
                <a:cs typeface="Calibri"/>
                <a:sym typeface="Roboto"/>
              </a:rPr>
              <a:t>RIESGOS PÚBLICOS</a:t>
            </a:r>
            <a:endParaRPr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ICIO PRESENTACIÓN ">
            <a:hlinkClick r:id="" action="ppaction://media"/>
            <a:extLst>
              <a:ext uri="{FF2B5EF4-FFF2-40B4-BE49-F238E27FC236}">
                <a16:creationId xmlns:a16="http://schemas.microsoft.com/office/drawing/2014/main" id="{1DA211A9-BB68-55C0-F6CE-2C8395B8A2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075" y="9207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590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9654F0CC-2B35-3842-CBF0-E232C37039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887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FCFB26CE-76DB-6769-F185-4B539479A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152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BD6D743-8B77-CC5C-A42D-87877DC524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013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4138860-3E37-89F3-40CD-61364219E8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937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72;p26">
            <a:extLst>
              <a:ext uri="{FF2B5EF4-FFF2-40B4-BE49-F238E27FC236}">
                <a16:creationId xmlns:a16="http://schemas.microsoft.com/office/drawing/2014/main" id="{93CAEDBE-52A4-1931-A6D4-11FEDA86A388}"/>
              </a:ext>
            </a:extLst>
          </p:cNvPr>
          <p:cNvSpPr/>
          <p:nvPr/>
        </p:nvSpPr>
        <p:spPr>
          <a:xfrm>
            <a:off x="5980675" y="1304026"/>
            <a:ext cx="5837100" cy="5096700"/>
          </a:xfrm>
          <a:prstGeom prst="roundRect">
            <a:avLst>
              <a:gd name="adj" fmla="val 16667"/>
            </a:avLst>
          </a:prstGeom>
          <a:solidFill>
            <a:srgbClr val="F3F3F3"/>
          </a:solidFill>
          <a:ln>
            <a:noFill/>
          </a:ln>
          <a:effectLst>
            <a:outerShdw blurRad="14288" dist="28575" dir="3000000" algn="bl" rotWithShape="0">
              <a:srgbClr val="000000">
                <a:alpha val="12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" name="Google Shape;173;p26">
            <a:extLst>
              <a:ext uri="{FF2B5EF4-FFF2-40B4-BE49-F238E27FC236}">
                <a16:creationId xmlns:a16="http://schemas.microsoft.com/office/drawing/2014/main" id="{40774634-DFDC-EB75-CEBF-778E3A6D0C0C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6155" t="1209"/>
          <a:stretch/>
        </p:blipFill>
        <p:spPr>
          <a:xfrm>
            <a:off x="-12358" y="-12358"/>
            <a:ext cx="6296067" cy="7158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174;p26">
            <a:extLst>
              <a:ext uri="{FF2B5EF4-FFF2-40B4-BE49-F238E27FC236}">
                <a16:creationId xmlns:a16="http://schemas.microsoft.com/office/drawing/2014/main" id="{66BBBE02-306F-A17B-990F-2B5F4B5BBCD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73952" y="1373567"/>
            <a:ext cx="4240747" cy="83907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175;p26">
            <a:extLst>
              <a:ext uri="{FF2B5EF4-FFF2-40B4-BE49-F238E27FC236}">
                <a16:creationId xmlns:a16="http://schemas.microsoft.com/office/drawing/2014/main" id="{A77CE9D2-13D7-319E-3533-C38267BD861A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-24714" y="3031014"/>
            <a:ext cx="509524" cy="210455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176;p26">
            <a:extLst>
              <a:ext uri="{FF2B5EF4-FFF2-40B4-BE49-F238E27FC236}">
                <a16:creationId xmlns:a16="http://schemas.microsoft.com/office/drawing/2014/main" id="{888EA573-D920-9984-E041-255BA992534E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776791" y="164535"/>
            <a:ext cx="415209" cy="2252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177;p26">
            <a:extLst>
              <a:ext uri="{FF2B5EF4-FFF2-40B4-BE49-F238E27FC236}">
                <a16:creationId xmlns:a16="http://schemas.microsoft.com/office/drawing/2014/main" id="{96EDC268-91D0-007C-402C-FF8CAB69A1F9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 l="9080" t="88288" r="46467"/>
          <a:stretch/>
        </p:blipFill>
        <p:spPr>
          <a:xfrm>
            <a:off x="-24714" y="-1058"/>
            <a:ext cx="3236665" cy="106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Google Shape;178;p26">
            <a:extLst>
              <a:ext uri="{FF2B5EF4-FFF2-40B4-BE49-F238E27FC236}">
                <a16:creationId xmlns:a16="http://schemas.microsoft.com/office/drawing/2014/main" id="{696E9D2E-9440-C276-DB64-2F894124513F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85367" y="211729"/>
            <a:ext cx="1820277" cy="347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Google Shape;179;p26">
            <a:extLst>
              <a:ext uri="{FF2B5EF4-FFF2-40B4-BE49-F238E27FC236}">
                <a16:creationId xmlns:a16="http://schemas.microsoft.com/office/drawing/2014/main" id="{ACD7115F-0A84-3FFC-A9DE-F11487291845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4286" y="5656961"/>
            <a:ext cx="3792363" cy="760008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180;p26">
            <a:extLst>
              <a:ext uri="{FF2B5EF4-FFF2-40B4-BE49-F238E27FC236}">
                <a16:creationId xmlns:a16="http://schemas.microsoft.com/office/drawing/2014/main" id="{7D8D44F3-42F3-B991-6ABA-EA3A39E1CEF6}"/>
              </a:ext>
            </a:extLst>
          </p:cNvPr>
          <p:cNvSpPr txBox="1"/>
          <p:nvPr/>
        </p:nvSpPr>
        <p:spPr>
          <a:xfrm>
            <a:off x="1857555" y="2292403"/>
            <a:ext cx="1827154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CO" sz="2800" b="1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Speaker</a:t>
            </a:r>
            <a:endParaRPr/>
          </a:p>
        </p:txBody>
      </p:sp>
      <p:sp>
        <p:nvSpPr>
          <p:cNvPr id="27" name="Google Shape;181;p26">
            <a:extLst>
              <a:ext uri="{FF2B5EF4-FFF2-40B4-BE49-F238E27FC236}">
                <a16:creationId xmlns:a16="http://schemas.microsoft.com/office/drawing/2014/main" id="{8854BF69-1492-A902-9E02-1D13C46DA931}"/>
              </a:ext>
            </a:extLst>
          </p:cNvPr>
          <p:cNvSpPr/>
          <p:nvPr/>
        </p:nvSpPr>
        <p:spPr>
          <a:xfrm>
            <a:off x="8032415" y="484824"/>
            <a:ext cx="1758345" cy="1758345"/>
          </a:xfrm>
          <a:prstGeom prst="ellipse">
            <a:avLst/>
          </a:prstGeom>
          <a:solidFill>
            <a:schemeClr val="lt1"/>
          </a:solidFill>
          <a:ln w="12700" cap="flat" cmpd="sng">
            <a:solidFill>
              <a:srgbClr val="007E3E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182;p26">
            <a:extLst>
              <a:ext uri="{FF2B5EF4-FFF2-40B4-BE49-F238E27FC236}">
                <a16:creationId xmlns:a16="http://schemas.microsoft.com/office/drawing/2014/main" id="{BC1A3F33-DF89-1861-2B28-F16F7E9F25E9}"/>
              </a:ext>
            </a:extLst>
          </p:cNvPr>
          <p:cNvSpPr txBox="1"/>
          <p:nvPr/>
        </p:nvSpPr>
        <p:spPr>
          <a:xfrm>
            <a:off x="6578665" y="2199746"/>
            <a:ext cx="4618468" cy="8309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CO" sz="2400" b="1" dirty="0">
                <a:solidFill>
                  <a:srgbClr val="009956"/>
                </a:solidFill>
                <a:latin typeface="Roboto"/>
                <a:ea typeface="Roboto"/>
                <a:cs typeface="Roboto"/>
                <a:sym typeface="Roboto"/>
              </a:rPr>
              <a:t>CARLOS ANDRÉS VALENCIA HERNÁNDEZ</a:t>
            </a:r>
            <a:endParaRPr sz="2400" b="1" i="0" u="none" strike="noStrike" cap="none" dirty="0">
              <a:solidFill>
                <a:srgbClr val="444444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" name="Google Shape;185;p26">
            <a:extLst>
              <a:ext uri="{FF2B5EF4-FFF2-40B4-BE49-F238E27FC236}">
                <a16:creationId xmlns:a16="http://schemas.microsoft.com/office/drawing/2014/main" id="{6FB694CB-5060-DEDA-5058-F3140C69A057}"/>
              </a:ext>
            </a:extLst>
          </p:cNvPr>
          <p:cNvSpPr txBox="1"/>
          <p:nvPr/>
        </p:nvSpPr>
        <p:spPr>
          <a:xfrm>
            <a:off x="6844520" y="3030702"/>
            <a:ext cx="4168243" cy="2123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200" b="1" u="none" strike="noStrike" cap="none" dirty="0">
                <a:solidFill>
                  <a:srgbClr val="585858"/>
                </a:solidFill>
                <a:latin typeface="Roboto"/>
                <a:ea typeface="Roboto"/>
                <a:cs typeface="Roboto"/>
                <a:sym typeface="Roboto"/>
              </a:rPr>
              <a:t>Administrador Policial </a:t>
            </a:r>
            <a:r>
              <a:rPr lang="es-ES" sz="1200" b="0" i="1" u="none" strike="noStrike" cap="none" dirty="0">
                <a:solidFill>
                  <a:srgbClr val="585858"/>
                </a:solidFill>
                <a:latin typeface="Roboto"/>
                <a:ea typeface="Roboto"/>
                <a:cs typeface="Roboto"/>
                <a:sym typeface="Roboto"/>
              </a:rPr>
              <a:t>de la Escuela General Santander,         </a:t>
            </a:r>
            <a:r>
              <a:rPr lang="es-ES" sz="1200" b="1" u="none" strike="noStrike" cap="none" dirty="0">
                <a:solidFill>
                  <a:srgbClr val="585858"/>
                </a:solidFill>
                <a:latin typeface="Roboto"/>
                <a:ea typeface="Roboto"/>
                <a:cs typeface="Roboto"/>
                <a:sym typeface="Roboto"/>
              </a:rPr>
              <a:t>magíster</a:t>
            </a:r>
            <a:r>
              <a:rPr lang="es-ES" sz="1200" b="0" i="1" u="none" strike="noStrike" cap="none" dirty="0">
                <a:solidFill>
                  <a:srgbClr val="585858"/>
                </a:solidFill>
                <a:latin typeface="Roboto"/>
                <a:ea typeface="Roboto"/>
                <a:cs typeface="Roboto"/>
                <a:sym typeface="Roboto"/>
              </a:rPr>
              <a:t> en Gestión de la Calidad y en las Organizaciones, especialista en Gestión Territorial y en Seguridad y especialista en Gerencia en Riesgos Laborales, Seguridad y Salud en el trabajo, Con experiencia en seguridad pública como oficial en el Grado de </a:t>
            </a:r>
            <a:r>
              <a:rPr lang="es-ES" sz="1200" b="1" u="none" strike="noStrike" cap="none" dirty="0">
                <a:solidFill>
                  <a:srgbClr val="585858"/>
                </a:solidFill>
                <a:latin typeface="Roboto"/>
                <a:ea typeface="Roboto"/>
                <a:cs typeface="Roboto"/>
                <a:sym typeface="Roboto"/>
              </a:rPr>
              <a:t>Teniente Coronel por 24 años </a:t>
            </a:r>
            <a:r>
              <a:rPr lang="es-ES" sz="1200" b="0" i="1" u="none" strike="noStrike" cap="none" dirty="0">
                <a:solidFill>
                  <a:srgbClr val="585858"/>
                </a:solidFill>
                <a:latin typeface="Roboto"/>
                <a:ea typeface="Roboto"/>
                <a:cs typeface="Roboto"/>
                <a:sym typeface="Roboto"/>
              </a:rPr>
              <a:t>en la Policía Nacional y en la implementación del Sistema de Seguridad y Salud en el trabajo de la Policía Nacional de Colombia, con énfasis en la mitigación de peligro público, peligro biológico y seguridad vial.</a:t>
            </a:r>
          </a:p>
        </p:txBody>
      </p:sp>
      <p:sp>
        <p:nvSpPr>
          <p:cNvPr id="34" name="Google Shape;188;p26">
            <a:extLst>
              <a:ext uri="{FF2B5EF4-FFF2-40B4-BE49-F238E27FC236}">
                <a16:creationId xmlns:a16="http://schemas.microsoft.com/office/drawing/2014/main" id="{5CC1ED9D-BCA7-ED38-FA31-996E6FFD9C7F}"/>
              </a:ext>
            </a:extLst>
          </p:cNvPr>
          <p:cNvSpPr txBox="1"/>
          <p:nvPr/>
        </p:nvSpPr>
        <p:spPr>
          <a:xfrm>
            <a:off x="8240975" y="985125"/>
            <a:ext cx="2406000" cy="66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CO" sz="29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FPO</a:t>
            </a:r>
            <a:endParaRPr sz="29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" name="Gráfico 35">
            <a:extLst>
              <a:ext uri="{FF2B5EF4-FFF2-40B4-BE49-F238E27FC236}">
                <a16:creationId xmlns:a16="http://schemas.microsoft.com/office/drawing/2014/main" id="{3A3F4023-5FB0-EE4F-80D8-3DA72259D74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49470" y="501055"/>
            <a:ext cx="1758344" cy="1773081"/>
          </a:xfrm>
          <a:prstGeom prst="rect">
            <a:avLst/>
          </a:prstGeom>
        </p:spPr>
      </p:pic>
      <p:pic>
        <p:nvPicPr>
          <p:cNvPr id="38" name="Gráfico 37">
            <a:extLst>
              <a:ext uri="{FF2B5EF4-FFF2-40B4-BE49-F238E27FC236}">
                <a16:creationId xmlns:a16="http://schemas.microsoft.com/office/drawing/2014/main" id="{FB4B32D8-75CC-8E05-F285-64060EA0D58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032488" y="225116"/>
            <a:ext cx="1891762" cy="760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625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88A86C3-F9D4-5429-E913-3F818E52E8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269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1253947-89F7-E64C-E71D-7A7D90A6CB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72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951F0E45-7255-320F-A365-2971021FC2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194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E4BA7CB1-D8C7-977F-C60F-296734887A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580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AF788AC-AB19-0EA4-1D93-71A436991F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53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DEBAEA7-96B6-5C80-B1A8-9F2068FC7B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898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18608F5-BBF5-200F-8C47-B3C775936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3818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88CAA90-1FE2-5EAA-CECC-46DE89A368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597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71F5861-5085-7D79-D364-8CA102940D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3523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AE6E289-B0EB-EA2E-AF13-0D9F7723D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404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57B1C01-7AFB-32E3-3818-62A6164E2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3276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F436EA6-33DE-B1C3-CF0F-98AEEEA339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7005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CD8F325-7930-AA95-0FA8-59CDFB3E8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6603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7F3F859-9AC5-B165-1422-5C4CED7705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3300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3F429AC-BB9E-1518-3574-76699C4DED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1977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AA6265E-AB5E-4617-4089-A5482579E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241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BFD69AA-60DA-A07B-0F12-B9F61BFB97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3179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A2DB4E12-09FB-CABB-68A4-674EA7CEE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6430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A05CD9FD-2C53-98A3-BE30-E0E0FA61D5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392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40DDD0AE-DD93-A342-7CC7-F53AED25D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7680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691797BF-FC42-D575-C30F-B70011F572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5696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F9F34811-B81D-892B-F40C-A29A31CC5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7238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4DB3BBA-44EF-F870-DBF5-3974680912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026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56B8808-E314-67D1-F784-F2D0C5201A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3884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60E200E-6A59-FB01-8E3C-3C67B77932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0347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87E576F-3649-A103-8E98-4EBAD4EFE9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9537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28C42C5-CB80-8674-9986-E895144C60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6460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B79EB9F-0463-3F77-5026-3D52169F11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053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DD30C3C-0023-9F85-B69B-4AB87C3F3C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1846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7BAA9A3-A6F9-59E1-7E8C-FDD095B57B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1544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8FB3F7A-E15E-8209-F8DF-1A1391287C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5898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11C469A-94D2-3F32-B477-01CD2BD76B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5518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E8C18C7-E927-5743-FAAE-6380459ECE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2350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33588366-3387-79C2-105C-DE3542971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2936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88A723E-350C-3015-05A6-2D6DCC4B49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45156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CA1AB892-39D1-EBEC-26C1-981CD06837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0" y="0"/>
            <a:ext cx="120945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5340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B57C4B0D-2F8C-D1D1-46D9-A24DDB23EE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9347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81C43704-3719-106F-877D-AF7A89C712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0585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8E12997B-6D47-6C25-DB74-CFE81F3CEA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82403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5CFFB19-FE3F-C4D6-66A7-3015A0C71C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9179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600F937-C494-B3F7-71B6-461FFF04F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702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DC2174E-3177-7191-804B-9668F80BFC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17415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F8B4AACE-33F4-FC87-FA0A-1523DC99EB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81536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5FE78B10-1052-9C01-DD44-2AF25592E5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87831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C987C7A-5208-303E-0A55-3A6AEF995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93127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9872FCB-0FB1-5598-876B-A4CE38716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21047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10FEA37-FF8A-E1F4-499C-9D55D5E9A2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09644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6C8CB4B-3841-9D0F-EAF2-3F94B6D2F3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61119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D7C3ACC-7D55-B3FE-9078-B2B4B53E2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11248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93402E6-D798-ADE7-4558-D42B94EF6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300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xtorsión_ expertos de la Policía brindan consejos para evitar ser víctimas _ RTVC Noticias (video-converter.com)">
            <a:hlinkClick r:id="" action="ppaction://media"/>
            <a:extLst>
              <a:ext uri="{FF2B5EF4-FFF2-40B4-BE49-F238E27FC236}">
                <a16:creationId xmlns:a16="http://schemas.microsoft.com/office/drawing/2014/main" id="{BCB7A098-C295-A70C-95EB-5C0778914A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4043BDD5-824E-F526-1EEF-D8404161CA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899" y="0"/>
            <a:ext cx="2620201" cy="58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39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2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3D8FCD9-996F-B648-CC2B-A8C91BB18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30062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07B4A08-2CC9-C0BF-F011-E91EEABF5C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73695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04ALME~1 (video-converter.com)">
            <a:hlinkClick r:id="" action="ppaction://media"/>
            <a:extLst>
              <a:ext uri="{FF2B5EF4-FFF2-40B4-BE49-F238E27FC236}">
                <a16:creationId xmlns:a16="http://schemas.microsoft.com/office/drawing/2014/main" id="{56407A7B-355C-17A0-A62C-07F344A474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6C00613A-2196-0EB9-0A42-7D37C8E4C8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899" y="0"/>
            <a:ext cx="2620201" cy="58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93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6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C3BC44D-EED1-2320-8F97-0C69109B74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63183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85277580-0D39-004C-29FB-6BF409EEDA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3972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4B7EB6D3-DC57-8B73-9DBC-24AB1FF62C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74502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1">
            <a:extLst>
              <a:ext uri="{FF2B5EF4-FFF2-40B4-BE49-F238E27FC236}">
                <a16:creationId xmlns:a16="http://schemas.microsoft.com/office/drawing/2014/main" id="{983A4462-53BE-179D-1F76-DE788D0313BE}"/>
              </a:ext>
            </a:extLst>
          </p:cNvPr>
          <p:cNvSpPr/>
          <p:nvPr/>
        </p:nvSpPr>
        <p:spPr>
          <a:xfrm>
            <a:off x="1040247" y="4219919"/>
            <a:ext cx="370646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CO" sz="2400" dirty="0"/>
              <a:t>Los </a:t>
            </a:r>
            <a:r>
              <a:rPr lang="es-CO" sz="3600" b="1" dirty="0">
                <a:solidFill>
                  <a:srgbClr val="00B0F0"/>
                </a:solidFill>
              </a:rPr>
              <a:t>193</a:t>
            </a:r>
            <a:r>
              <a:rPr lang="es-CO" sz="2400" dirty="0"/>
              <a:t> países </a:t>
            </a:r>
          </a:p>
          <a:p>
            <a:r>
              <a:rPr lang="es-CO" sz="2400" dirty="0"/>
              <a:t>de las Naciones Unidas</a:t>
            </a:r>
            <a:r>
              <a:rPr lang="es-CO" dirty="0">
                <a:solidFill>
                  <a:srgbClr val="000000"/>
                </a:solidFill>
                <a:latin typeface="open sansb"/>
              </a:rPr>
              <a:t> </a:t>
            </a:r>
            <a:endParaRPr lang="es-CO" b="0" i="0" dirty="0">
              <a:solidFill>
                <a:srgbClr val="000000"/>
              </a:solidFill>
              <a:effectLst/>
              <a:latin typeface="open sansb"/>
            </a:endParaRP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142CDCBC-9870-337A-BD4D-F111AF450B07}"/>
              </a:ext>
            </a:extLst>
          </p:cNvPr>
          <p:cNvSpPr/>
          <p:nvPr/>
        </p:nvSpPr>
        <p:spPr>
          <a:xfrm>
            <a:off x="5701224" y="4264966"/>
            <a:ext cx="423224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CO" sz="3600" b="1" dirty="0">
                <a:solidFill>
                  <a:srgbClr val="00B0F0"/>
                </a:solidFill>
              </a:rPr>
              <a:t>17 </a:t>
            </a:r>
            <a:r>
              <a:rPr lang="es-CO" sz="2400" dirty="0"/>
              <a:t>Objetivos de </a:t>
            </a:r>
          </a:p>
          <a:p>
            <a:r>
              <a:rPr lang="es-CO" sz="2400" dirty="0"/>
              <a:t>Desarrollo Sostenible (ODS</a:t>
            </a:r>
            <a:r>
              <a:rPr lang="es-CO" dirty="0">
                <a:solidFill>
                  <a:srgbClr val="000000"/>
                </a:solidFill>
                <a:latin typeface="sourcesanspro"/>
              </a:rPr>
              <a:t>) </a:t>
            </a:r>
            <a:endParaRPr lang="es-CO" dirty="0"/>
          </a:p>
        </p:txBody>
      </p:sp>
      <p:pic>
        <p:nvPicPr>
          <p:cNvPr id="4" name="Picture 2" descr="Resultado de imagen para paÃ­ses que participaron en los ods onu">
            <a:extLst>
              <a:ext uri="{FF2B5EF4-FFF2-40B4-BE49-F238E27FC236}">
                <a16:creationId xmlns:a16="http://schemas.microsoft.com/office/drawing/2014/main" id="{55B97671-0203-1033-EE8E-960F65E998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018"/>
          <a:stretch/>
        </p:blipFill>
        <p:spPr bwMode="auto">
          <a:xfrm>
            <a:off x="116172" y="32219"/>
            <a:ext cx="3905636" cy="368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ángulo 4">
            <a:extLst>
              <a:ext uri="{FF2B5EF4-FFF2-40B4-BE49-F238E27FC236}">
                <a16:creationId xmlns:a16="http://schemas.microsoft.com/office/drawing/2014/main" id="{F0332E94-A2EA-81F6-7B7F-61F169005BDC}"/>
              </a:ext>
            </a:extLst>
          </p:cNvPr>
          <p:cNvSpPr/>
          <p:nvPr/>
        </p:nvSpPr>
        <p:spPr>
          <a:xfrm>
            <a:off x="10360725" y="4264965"/>
            <a:ext cx="11079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CO" sz="3600" b="1" dirty="0">
                <a:solidFill>
                  <a:srgbClr val="00B0F0"/>
                </a:solidFill>
              </a:rPr>
              <a:t>169 </a:t>
            </a:r>
          </a:p>
          <a:p>
            <a:r>
              <a:rPr lang="es-CO" sz="2400" dirty="0"/>
              <a:t>Metas</a:t>
            </a:r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DC9E2C39-915A-2E73-F9BC-B4E0B21A6015}"/>
              </a:ext>
            </a:extLst>
          </p:cNvPr>
          <p:cNvSpPr/>
          <p:nvPr/>
        </p:nvSpPr>
        <p:spPr>
          <a:xfrm>
            <a:off x="3156729" y="5842337"/>
            <a:ext cx="72039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CO" sz="2400" dirty="0"/>
              <a:t>Antes del año </a:t>
            </a:r>
            <a:r>
              <a:rPr lang="es-CO" sz="3600" b="1" dirty="0">
                <a:solidFill>
                  <a:srgbClr val="00B0F0"/>
                </a:solidFill>
              </a:rPr>
              <a:t>2030</a:t>
            </a:r>
            <a:r>
              <a:rPr lang="es-CO" sz="2400" dirty="0"/>
              <a:t>, </a:t>
            </a:r>
          </a:p>
          <a:p>
            <a:r>
              <a:rPr lang="es-CO" sz="2400" dirty="0"/>
              <a:t>fecha límite para lograr todos estos propósitos</a:t>
            </a:r>
          </a:p>
        </p:txBody>
      </p:sp>
      <p:pic>
        <p:nvPicPr>
          <p:cNvPr id="7" name="Picture 6" descr="Resultado de imagen para paÃ­ses que participaron en los ods onu">
            <a:extLst>
              <a:ext uri="{FF2B5EF4-FFF2-40B4-BE49-F238E27FC236}">
                <a16:creationId xmlns:a16="http://schemas.microsoft.com/office/drawing/2014/main" id="{71D3AE2B-4653-9792-F551-F5949A29A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651" y="168215"/>
            <a:ext cx="5472658" cy="381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32857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ángulo 40">
            <a:extLst>
              <a:ext uri="{FF2B5EF4-FFF2-40B4-BE49-F238E27FC236}">
                <a16:creationId xmlns:a16="http://schemas.microsoft.com/office/drawing/2014/main" id="{A0C00BB7-B8BB-6707-801B-0AAA014EE90E}"/>
              </a:ext>
            </a:extLst>
          </p:cNvPr>
          <p:cNvSpPr/>
          <p:nvPr/>
        </p:nvSpPr>
        <p:spPr>
          <a:xfrm>
            <a:off x="421551" y="2150276"/>
            <a:ext cx="45140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Conferencia de las Naciones Unidas sobre el Desarrollo Sostenible, celebrada en </a:t>
            </a:r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Río de Janeiro (Brasil) en 2012</a:t>
            </a:r>
          </a:p>
        </p:txBody>
      </p:sp>
      <p:pic>
        <p:nvPicPr>
          <p:cNvPr id="42" name="Picture 2" descr="Resultado de imagen para objetivos del milenio colombia">
            <a:extLst>
              <a:ext uri="{FF2B5EF4-FFF2-40B4-BE49-F238E27FC236}">
                <a16:creationId xmlns:a16="http://schemas.microsoft.com/office/drawing/2014/main" id="{A0A2A828-4472-D505-202C-06EBB9205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390" y="3140880"/>
            <a:ext cx="2340709" cy="48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260 Rectángulo">
            <a:extLst>
              <a:ext uri="{FF2B5EF4-FFF2-40B4-BE49-F238E27FC236}">
                <a16:creationId xmlns:a16="http://schemas.microsoft.com/office/drawing/2014/main" id="{7EC9B898-6680-898E-DB94-46BE2770AD10}"/>
              </a:ext>
            </a:extLst>
          </p:cNvPr>
          <p:cNvSpPr/>
          <p:nvPr/>
        </p:nvSpPr>
        <p:spPr>
          <a:xfrm>
            <a:off x="1" y="-36741"/>
            <a:ext cx="12192000" cy="57966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CO"/>
          </a:p>
        </p:txBody>
      </p:sp>
      <p:sp>
        <p:nvSpPr>
          <p:cNvPr id="44" name="CuadroTexto 43">
            <a:extLst>
              <a:ext uri="{FF2B5EF4-FFF2-40B4-BE49-F238E27FC236}">
                <a16:creationId xmlns:a16="http://schemas.microsoft.com/office/drawing/2014/main" id="{D9FBA372-1E6F-46B1-E38F-80C8DCC7B8B5}"/>
              </a:ext>
            </a:extLst>
          </p:cNvPr>
          <p:cNvSpPr txBox="1"/>
          <p:nvPr/>
        </p:nvSpPr>
        <p:spPr>
          <a:xfrm>
            <a:off x="2825683" y="60493"/>
            <a:ext cx="6418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O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gency FB" panose="00010606040000040003" pitchFamily="2" charset="0"/>
              </a:rPr>
              <a:t>¿ De dónde nacen y Por qué es importante los ODS ? </a:t>
            </a:r>
          </a:p>
        </p:txBody>
      </p:sp>
      <p:grpSp>
        <p:nvGrpSpPr>
          <p:cNvPr id="45" name="181 Grupo">
            <a:extLst>
              <a:ext uri="{FF2B5EF4-FFF2-40B4-BE49-F238E27FC236}">
                <a16:creationId xmlns:a16="http://schemas.microsoft.com/office/drawing/2014/main" id="{6928372F-2BDC-0CA2-D4D2-B8702783B724}"/>
              </a:ext>
            </a:extLst>
          </p:cNvPr>
          <p:cNvGrpSpPr>
            <a:grpSpLocks/>
          </p:cNvGrpSpPr>
          <p:nvPr/>
        </p:nvGrpSpPr>
        <p:grpSpPr bwMode="auto">
          <a:xfrm>
            <a:off x="5212033" y="1335892"/>
            <a:ext cx="1800225" cy="1800225"/>
            <a:chOff x="3463545" y="595080"/>
            <a:chExt cx="1800000" cy="1800000"/>
          </a:xfrm>
        </p:grpSpPr>
        <p:sp>
          <p:nvSpPr>
            <p:cNvPr id="46" name="Elipse 2">
              <a:extLst>
                <a:ext uri="{FF2B5EF4-FFF2-40B4-BE49-F238E27FC236}">
                  <a16:creationId xmlns:a16="http://schemas.microsoft.com/office/drawing/2014/main" id="{7962582B-3CA3-7FF2-B2E8-9D69F0702E60}"/>
                </a:ext>
              </a:extLst>
            </p:cNvPr>
            <p:cNvSpPr/>
            <p:nvPr/>
          </p:nvSpPr>
          <p:spPr>
            <a:xfrm>
              <a:off x="3463545" y="595080"/>
              <a:ext cx="1800000" cy="1800000"/>
            </a:xfrm>
            <a:prstGeom prst="ellipse">
              <a:avLst/>
            </a:prstGeom>
            <a:gradFill flip="none" rotWithShape="1">
              <a:gsLst>
                <a:gs pos="23000">
                  <a:schemeClr val="accent3">
                    <a:lumMod val="20000"/>
                    <a:lumOff val="80000"/>
                  </a:schemeClr>
                </a:gs>
                <a:gs pos="99000">
                  <a:schemeClr val="accent3">
                    <a:lumMod val="60000"/>
                    <a:lumOff val="4000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38100" dir="18900000" sx="98000" sy="98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itchFamily="34" charset="0"/>
                <a:ea typeface="+mn-ea"/>
                <a:cs typeface="+mn-cs"/>
              </a:endParaRPr>
            </a:p>
          </p:txBody>
        </p:sp>
        <p:sp>
          <p:nvSpPr>
            <p:cNvPr id="47" name="CuadroTexto 10">
              <a:extLst>
                <a:ext uri="{FF2B5EF4-FFF2-40B4-BE49-F238E27FC236}">
                  <a16:creationId xmlns:a16="http://schemas.microsoft.com/office/drawing/2014/main" id="{C1218749-35D2-E3F5-6225-D25D979EDE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91924" y="1092126"/>
              <a:ext cx="1771621" cy="5847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0"/>
                </a:spcBef>
                <a:buNone/>
                <a:defRPr/>
              </a:pPr>
              <a:r>
                <a:rPr lang="es-MX" altLang="es-CO" sz="1600" b="1" dirty="0">
                  <a:solidFill>
                    <a:schemeClr val="accent1">
                      <a:lumMod val="50000"/>
                    </a:schemeClr>
                  </a:solidFill>
                  <a:latin typeface="Libel Suit Rg" panose="020B0608020202020204"/>
                </a:rPr>
                <a:t>¿De donde nace los ODS?</a:t>
              </a:r>
            </a:p>
          </p:txBody>
        </p:sp>
      </p:grpSp>
      <p:grpSp>
        <p:nvGrpSpPr>
          <p:cNvPr id="48" name="184 Grupo">
            <a:extLst>
              <a:ext uri="{FF2B5EF4-FFF2-40B4-BE49-F238E27FC236}">
                <a16:creationId xmlns:a16="http://schemas.microsoft.com/office/drawing/2014/main" id="{50A332AE-B701-543B-ECDB-D2C81A01BD65}"/>
              </a:ext>
            </a:extLst>
          </p:cNvPr>
          <p:cNvGrpSpPr>
            <a:grpSpLocks/>
          </p:cNvGrpSpPr>
          <p:nvPr/>
        </p:nvGrpSpPr>
        <p:grpSpPr bwMode="auto">
          <a:xfrm>
            <a:off x="6796357" y="3552042"/>
            <a:ext cx="1858963" cy="1800225"/>
            <a:chOff x="5606373" y="3820654"/>
            <a:chExt cx="1858048" cy="1800000"/>
          </a:xfrm>
        </p:grpSpPr>
        <p:sp>
          <p:nvSpPr>
            <p:cNvPr id="49" name="Elipse 8">
              <a:extLst>
                <a:ext uri="{FF2B5EF4-FFF2-40B4-BE49-F238E27FC236}">
                  <a16:creationId xmlns:a16="http://schemas.microsoft.com/office/drawing/2014/main" id="{D0730B5A-F440-C37D-6C66-511147970F47}"/>
                </a:ext>
              </a:extLst>
            </p:cNvPr>
            <p:cNvSpPr/>
            <p:nvPr/>
          </p:nvSpPr>
          <p:spPr>
            <a:xfrm>
              <a:off x="5606373" y="3820654"/>
              <a:ext cx="1800000" cy="1800000"/>
            </a:xfrm>
            <a:prstGeom prst="ellipse">
              <a:avLst/>
            </a:prstGeom>
            <a:gradFill flip="none" rotWithShape="1">
              <a:gsLst>
                <a:gs pos="23000">
                  <a:schemeClr val="accent3">
                    <a:lumMod val="20000"/>
                    <a:lumOff val="80000"/>
                  </a:schemeClr>
                </a:gs>
                <a:gs pos="99000">
                  <a:schemeClr val="accent3">
                    <a:lumMod val="60000"/>
                    <a:lumOff val="4000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38100" dir="18900000" sx="98000" sy="98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itchFamily="34" charset="0"/>
                <a:ea typeface="+mn-ea"/>
                <a:cs typeface="+mn-cs"/>
              </a:endParaRPr>
            </a:p>
          </p:txBody>
        </p:sp>
        <p:sp>
          <p:nvSpPr>
            <p:cNvPr id="50" name="CuadroTexto 12">
              <a:extLst>
                <a:ext uri="{FF2B5EF4-FFF2-40B4-BE49-F238E27FC236}">
                  <a16:creationId xmlns:a16="http://schemas.microsoft.com/office/drawing/2014/main" id="{C918E3D7-2DC0-BAB8-6724-045CBC41D6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35326" y="4262746"/>
              <a:ext cx="1829095" cy="9078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s-CO" sz="1400" b="1" dirty="0">
                  <a:solidFill>
                    <a:schemeClr val="accent4">
                      <a:lumMod val="75000"/>
                    </a:schemeClr>
                  </a:solidFill>
                  <a:latin typeface="Libel Suit Rg" panose="020B0608020202020204"/>
                </a:rPr>
                <a:t>COLOMBIA  </a:t>
              </a:r>
            </a:p>
            <a:p>
              <a:pPr algn="ctr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s-CO" sz="1400" b="1" dirty="0">
                  <a:solidFill>
                    <a:schemeClr val="accent4">
                      <a:lumMod val="75000"/>
                    </a:schemeClr>
                  </a:solidFill>
                  <a:latin typeface="Libel Suit Rg" panose="020B0608020202020204"/>
                </a:rPr>
                <a:t>CONPES 3918</a:t>
              </a:r>
            </a:p>
            <a:p>
              <a:pPr algn="ctr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/>
              </a:pPr>
              <a:r>
                <a:rPr lang="es-CO" sz="1400" b="1" dirty="0">
                  <a:solidFill>
                    <a:schemeClr val="accent4">
                      <a:lumMod val="75000"/>
                    </a:schemeClr>
                  </a:solidFill>
                  <a:latin typeface="Libel Suit Rg" panose="020B0608020202020204"/>
                </a:rPr>
                <a:t> 15 de marzo de 2018 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altLang="es-CO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cxnSp>
        <p:nvCxnSpPr>
          <p:cNvPr id="51" name="Conector recto de flecha 16">
            <a:extLst>
              <a:ext uri="{FF2B5EF4-FFF2-40B4-BE49-F238E27FC236}">
                <a16:creationId xmlns:a16="http://schemas.microsoft.com/office/drawing/2014/main" id="{3D5FE4F0-A056-45C6-A55D-2711CAEB63C8}"/>
              </a:ext>
            </a:extLst>
          </p:cNvPr>
          <p:cNvCxnSpPr/>
          <p:nvPr/>
        </p:nvCxnSpPr>
        <p:spPr>
          <a:xfrm flipV="1">
            <a:off x="4478608" y="2494767"/>
            <a:ext cx="820738" cy="105568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ector recto de flecha 18">
            <a:extLst>
              <a:ext uri="{FF2B5EF4-FFF2-40B4-BE49-F238E27FC236}">
                <a16:creationId xmlns:a16="http://schemas.microsoft.com/office/drawing/2014/main" id="{2FA629A7-6AC1-F197-4435-03ABF16A5EFE}"/>
              </a:ext>
            </a:extLst>
          </p:cNvPr>
          <p:cNvCxnSpPr/>
          <p:nvPr/>
        </p:nvCxnSpPr>
        <p:spPr>
          <a:xfrm>
            <a:off x="6961458" y="2488417"/>
            <a:ext cx="781050" cy="105568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194 Grupo">
            <a:extLst>
              <a:ext uri="{FF2B5EF4-FFF2-40B4-BE49-F238E27FC236}">
                <a16:creationId xmlns:a16="http://schemas.microsoft.com/office/drawing/2014/main" id="{8F6AB848-542F-1E5D-E149-2BAA55805994}"/>
              </a:ext>
            </a:extLst>
          </p:cNvPr>
          <p:cNvGrpSpPr>
            <a:grpSpLocks/>
          </p:cNvGrpSpPr>
          <p:nvPr/>
        </p:nvGrpSpPr>
        <p:grpSpPr bwMode="auto">
          <a:xfrm>
            <a:off x="3532458" y="3501242"/>
            <a:ext cx="1824038" cy="1798637"/>
            <a:chOff x="1596430" y="3799336"/>
            <a:chExt cx="1823242" cy="1800000"/>
          </a:xfrm>
        </p:grpSpPr>
        <p:sp>
          <p:nvSpPr>
            <p:cNvPr id="54" name="Elipse 7">
              <a:extLst>
                <a:ext uri="{FF2B5EF4-FFF2-40B4-BE49-F238E27FC236}">
                  <a16:creationId xmlns:a16="http://schemas.microsoft.com/office/drawing/2014/main" id="{F489802B-3557-44D1-E5D8-DC6B253C7582}"/>
                </a:ext>
              </a:extLst>
            </p:cNvPr>
            <p:cNvSpPr/>
            <p:nvPr/>
          </p:nvSpPr>
          <p:spPr>
            <a:xfrm>
              <a:off x="1619672" y="3799336"/>
              <a:ext cx="1800000" cy="1800000"/>
            </a:xfrm>
            <a:prstGeom prst="ellipse">
              <a:avLst/>
            </a:prstGeom>
            <a:gradFill flip="none" rotWithShape="1">
              <a:gsLst>
                <a:gs pos="23000">
                  <a:schemeClr val="accent3">
                    <a:lumMod val="20000"/>
                    <a:lumOff val="80000"/>
                  </a:schemeClr>
                </a:gs>
                <a:gs pos="99000">
                  <a:schemeClr val="accent3">
                    <a:lumMod val="60000"/>
                    <a:lumOff val="4000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38100" dir="18900000" sx="98000" sy="98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itchFamily="34" charset="0"/>
                <a:ea typeface="+mn-ea"/>
                <a:cs typeface="+mn-cs"/>
              </a:endParaRPr>
            </a:p>
          </p:txBody>
        </p:sp>
        <p:sp>
          <p:nvSpPr>
            <p:cNvPr id="55" name="CuadroTexto 11">
              <a:extLst>
                <a:ext uri="{FF2B5EF4-FFF2-40B4-BE49-F238E27FC236}">
                  <a16:creationId xmlns:a16="http://schemas.microsoft.com/office/drawing/2014/main" id="{77868E5A-6554-0DEC-890D-40420EB6618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96430" y="4328177"/>
              <a:ext cx="1771621" cy="6468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marR="0" lvl="0" indent="0" algn="ctr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None/>
                <a:tabLst/>
                <a:defRPr/>
              </a:pPr>
              <a:r>
                <a:rPr lang="es-MX" altLang="es-CO" sz="1800" b="1" dirty="0">
                  <a:solidFill>
                    <a:schemeClr val="accent6">
                      <a:lumMod val="75000"/>
                    </a:schemeClr>
                  </a:solidFill>
                  <a:latin typeface="Libel Suit Rg" panose="020B0608020202020204"/>
                </a:rPr>
                <a:t>Aporte </a:t>
              </a:r>
            </a:p>
            <a:p>
              <a:pPr marR="0" lvl="0" indent="0" algn="ctr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None/>
                <a:tabLst/>
                <a:defRPr/>
              </a:pPr>
              <a:r>
                <a:rPr lang="es-MX" altLang="es-CO" sz="1800" b="1" dirty="0">
                  <a:solidFill>
                    <a:schemeClr val="accent6">
                      <a:lumMod val="75000"/>
                    </a:schemeClr>
                  </a:solidFill>
                  <a:latin typeface="Libel Suit Rg" panose="020B0608020202020204"/>
                </a:rPr>
                <a:t>PONAL</a:t>
              </a:r>
            </a:p>
          </p:txBody>
        </p:sp>
      </p:grpSp>
      <p:sp>
        <p:nvSpPr>
          <p:cNvPr id="56" name="205 Arco">
            <a:extLst>
              <a:ext uri="{FF2B5EF4-FFF2-40B4-BE49-F238E27FC236}">
                <a16:creationId xmlns:a16="http://schemas.microsoft.com/office/drawing/2014/main" id="{16218815-7164-6D7D-816A-89EE5709D840}"/>
              </a:ext>
            </a:extLst>
          </p:cNvPr>
          <p:cNvSpPr/>
          <p:nvPr/>
        </p:nvSpPr>
        <p:spPr>
          <a:xfrm>
            <a:off x="6602683" y="3367892"/>
            <a:ext cx="2160588" cy="2160587"/>
          </a:xfrm>
          <a:prstGeom prst="arc">
            <a:avLst>
              <a:gd name="adj1" fmla="val 18070593"/>
              <a:gd name="adj2" fmla="val 5290153"/>
            </a:avLst>
          </a:prstGeom>
          <a:ln w="127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57" name="206 Elipse">
            <a:extLst>
              <a:ext uri="{FF2B5EF4-FFF2-40B4-BE49-F238E27FC236}">
                <a16:creationId xmlns:a16="http://schemas.microsoft.com/office/drawing/2014/main" id="{84881B28-46B9-531B-308B-0792E039A7F0}"/>
              </a:ext>
            </a:extLst>
          </p:cNvPr>
          <p:cNvSpPr/>
          <p:nvPr/>
        </p:nvSpPr>
        <p:spPr>
          <a:xfrm>
            <a:off x="8186743" y="3471488"/>
            <a:ext cx="107950" cy="107950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58" name="207 Elipse">
            <a:extLst>
              <a:ext uri="{FF2B5EF4-FFF2-40B4-BE49-F238E27FC236}">
                <a16:creationId xmlns:a16="http://schemas.microsoft.com/office/drawing/2014/main" id="{AF19C826-3B89-D4BA-888D-D9344B84F1CE}"/>
              </a:ext>
            </a:extLst>
          </p:cNvPr>
          <p:cNvSpPr/>
          <p:nvPr/>
        </p:nvSpPr>
        <p:spPr>
          <a:xfrm>
            <a:off x="8601345" y="3953887"/>
            <a:ext cx="107950" cy="107950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59" name="208 Elipse">
            <a:extLst>
              <a:ext uri="{FF2B5EF4-FFF2-40B4-BE49-F238E27FC236}">
                <a16:creationId xmlns:a16="http://schemas.microsoft.com/office/drawing/2014/main" id="{0179CF57-2CEA-7C50-7F23-0237C6734EBB}"/>
              </a:ext>
            </a:extLst>
          </p:cNvPr>
          <p:cNvSpPr/>
          <p:nvPr/>
        </p:nvSpPr>
        <p:spPr>
          <a:xfrm>
            <a:off x="8532947" y="5000342"/>
            <a:ext cx="107950" cy="107950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0" name="209 Elipse">
            <a:extLst>
              <a:ext uri="{FF2B5EF4-FFF2-40B4-BE49-F238E27FC236}">
                <a16:creationId xmlns:a16="http://schemas.microsoft.com/office/drawing/2014/main" id="{B1BF4D46-2B75-F3FA-AA47-C18EA415A868}"/>
              </a:ext>
            </a:extLst>
          </p:cNvPr>
          <p:cNvSpPr/>
          <p:nvPr/>
        </p:nvSpPr>
        <p:spPr>
          <a:xfrm>
            <a:off x="7644083" y="5476092"/>
            <a:ext cx="107950" cy="107950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1" name="214 Arco">
            <a:extLst>
              <a:ext uri="{FF2B5EF4-FFF2-40B4-BE49-F238E27FC236}">
                <a16:creationId xmlns:a16="http://schemas.microsoft.com/office/drawing/2014/main" id="{B0D46FC1-4C57-B018-31B7-720E52AF882A}"/>
              </a:ext>
            </a:extLst>
          </p:cNvPr>
          <p:cNvSpPr/>
          <p:nvPr/>
        </p:nvSpPr>
        <p:spPr>
          <a:xfrm>
            <a:off x="3351483" y="3320267"/>
            <a:ext cx="2160588" cy="2160587"/>
          </a:xfrm>
          <a:prstGeom prst="arc">
            <a:avLst>
              <a:gd name="adj1" fmla="val 5355456"/>
              <a:gd name="adj2" fmla="val 16185643"/>
            </a:avLst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2" name="215 Elipse">
            <a:extLst>
              <a:ext uri="{FF2B5EF4-FFF2-40B4-BE49-F238E27FC236}">
                <a16:creationId xmlns:a16="http://schemas.microsoft.com/office/drawing/2014/main" id="{9E67AD2C-F598-E4B3-BC37-4E6F05B5904F}"/>
              </a:ext>
            </a:extLst>
          </p:cNvPr>
          <p:cNvSpPr/>
          <p:nvPr/>
        </p:nvSpPr>
        <p:spPr>
          <a:xfrm rot="15375125">
            <a:off x="4310333" y="3266292"/>
            <a:ext cx="107950" cy="10795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3" name="216 Elipse">
            <a:extLst>
              <a:ext uri="{FF2B5EF4-FFF2-40B4-BE49-F238E27FC236}">
                <a16:creationId xmlns:a16="http://schemas.microsoft.com/office/drawing/2014/main" id="{FE517505-6439-A123-6A60-CB0CF65892E2}"/>
              </a:ext>
            </a:extLst>
          </p:cNvPr>
          <p:cNvSpPr/>
          <p:nvPr/>
        </p:nvSpPr>
        <p:spPr>
          <a:xfrm rot="15375125">
            <a:off x="3399108" y="3887004"/>
            <a:ext cx="107950" cy="10795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4" name="217 Elipse">
            <a:extLst>
              <a:ext uri="{FF2B5EF4-FFF2-40B4-BE49-F238E27FC236}">
                <a16:creationId xmlns:a16="http://schemas.microsoft.com/office/drawing/2014/main" id="{F65C684A-A224-7DED-A6CE-A5AFE9DB7DAD}"/>
              </a:ext>
            </a:extLst>
          </p:cNvPr>
          <p:cNvSpPr/>
          <p:nvPr/>
        </p:nvSpPr>
        <p:spPr>
          <a:xfrm rot="15375125">
            <a:off x="4337321" y="5422117"/>
            <a:ext cx="107950" cy="10795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5" name="218 Arco">
            <a:extLst>
              <a:ext uri="{FF2B5EF4-FFF2-40B4-BE49-F238E27FC236}">
                <a16:creationId xmlns:a16="http://schemas.microsoft.com/office/drawing/2014/main" id="{12D5F6C3-5585-94B8-32E7-050BE11A7AAF}"/>
              </a:ext>
            </a:extLst>
          </p:cNvPr>
          <p:cNvSpPr/>
          <p:nvPr/>
        </p:nvSpPr>
        <p:spPr>
          <a:xfrm>
            <a:off x="5032646" y="1156504"/>
            <a:ext cx="2160587" cy="2159000"/>
          </a:xfrm>
          <a:prstGeom prst="arc">
            <a:avLst>
              <a:gd name="adj1" fmla="val 10535691"/>
              <a:gd name="adj2" fmla="val 289837"/>
            </a:avLst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6" name="219 Elipse">
            <a:extLst>
              <a:ext uri="{FF2B5EF4-FFF2-40B4-BE49-F238E27FC236}">
                <a16:creationId xmlns:a16="http://schemas.microsoft.com/office/drawing/2014/main" id="{E9E12B79-8AB1-7499-34B6-30DC7534F2F0}"/>
              </a:ext>
            </a:extLst>
          </p:cNvPr>
          <p:cNvSpPr/>
          <p:nvPr/>
        </p:nvSpPr>
        <p:spPr>
          <a:xfrm rot="15375125">
            <a:off x="4978671" y="2201079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7" name="220 Elipse">
            <a:extLst>
              <a:ext uri="{FF2B5EF4-FFF2-40B4-BE49-F238E27FC236}">
                <a16:creationId xmlns:a16="http://schemas.microsoft.com/office/drawing/2014/main" id="{C433557F-015B-C14F-A809-A814B35BA6CD}"/>
              </a:ext>
            </a:extLst>
          </p:cNvPr>
          <p:cNvSpPr/>
          <p:nvPr/>
        </p:nvSpPr>
        <p:spPr>
          <a:xfrm rot="15375125">
            <a:off x="5067571" y="1735942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8" name="221 Elipse">
            <a:extLst>
              <a:ext uri="{FF2B5EF4-FFF2-40B4-BE49-F238E27FC236}">
                <a16:creationId xmlns:a16="http://schemas.microsoft.com/office/drawing/2014/main" id="{E3C7CF6E-C34B-9BE6-1EB1-185C41B84B26}"/>
              </a:ext>
            </a:extLst>
          </p:cNvPr>
          <p:cNvSpPr/>
          <p:nvPr/>
        </p:nvSpPr>
        <p:spPr>
          <a:xfrm rot="15375125">
            <a:off x="5358083" y="1345417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69" name="222 Elipse">
            <a:extLst>
              <a:ext uri="{FF2B5EF4-FFF2-40B4-BE49-F238E27FC236}">
                <a16:creationId xmlns:a16="http://schemas.microsoft.com/office/drawing/2014/main" id="{9A8189B1-C1A3-605B-D682-79723FCBCAC9}"/>
              </a:ext>
            </a:extLst>
          </p:cNvPr>
          <p:cNvSpPr/>
          <p:nvPr/>
        </p:nvSpPr>
        <p:spPr>
          <a:xfrm rot="15375125">
            <a:off x="6046192" y="1116815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70" name="224 Elipse">
            <a:extLst>
              <a:ext uri="{FF2B5EF4-FFF2-40B4-BE49-F238E27FC236}">
                <a16:creationId xmlns:a16="http://schemas.microsoft.com/office/drawing/2014/main" id="{8E406C77-DDC6-8B48-F802-B5EF556B56E6}"/>
              </a:ext>
            </a:extLst>
          </p:cNvPr>
          <p:cNvSpPr/>
          <p:nvPr/>
        </p:nvSpPr>
        <p:spPr>
          <a:xfrm rot="15375125">
            <a:off x="6763021" y="1348592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71" name="225 Elipse">
            <a:extLst>
              <a:ext uri="{FF2B5EF4-FFF2-40B4-BE49-F238E27FC236}">
                <a16:creationId xmlns:a16="http://schemas.microsoft.com/office/drawing/2014/main" id="{9915948D-17D2-16FB-598C-A517E9C323C3}"/>
              </a:ext>
            </a:extLst>
          </p:cNvPr>
          <p:cNvSpPr/>
          <p:nvPr/>
        </p:nvSpPr>
        <p:spPr>
          <a:xfrm rot="15375125">
            <a:off x="7139258" y="2220129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72" name="226 Elipse">
            <a:extLst>
              <a:ext uri="{FF2B5EF4-FFF2-40B4-BE49-F238E27FC236}">
                <a16:creationId xmlns:a16="http://schemas.microsoft.com/office/drawing/2014/main" id="{0C5C2ADC-3AD8-6446-1CFA-29C5DFE9546A}"/>
              </a:ext>
            </a:extLst>
          </p:cNvPr>
          <p:cNvSpPr/>
          <p:nvPr/>
        </p:nvSpPr>
        <p:spPr>
          <a:xfrm rot="15375125">
            <a:off x="7037658" y="1723242"/>
            <a:ext cx="107950" cy="107950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73" name="240 Elipse">
            <a:extLst>
              <a:ext uri="{FF2B5EF4-FFF2-40B4-BE49-F238E27FC236}">
                <a16:creationId xmlns:a16="http://schemas.microsoft.com/office/drawing/2014/main" id="{B0C64CA9-F93A-F513-552E-5B4F61EE80FC}"/>
              </a:ext>
            </a:extLst>
          </p:cNvPr>
          <p:cNvSpPr/>
          <p:nvPr/>
        </p:nvSpPr>
        <p:spPr>
          <a:xfrm rot="15375125">
            <a:off x="3437208" y="4925229"/>
            <a:ext cx="107950" cy="10795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itchFamily="34" charset="0"/>
              <a:ea typeface="+mn-ea"/>
              <a:cs typeface="+mn-cs"/>
            </a:endParaRPr>
          </a:p>
        </p:txBody>
      </p:sp>
      <p:sp>
        <p:nvSpPr>
          <p:cNvPr id="74" name="Rectángulo 73">
            <a:extLst>
              <a:ext uri="{FF2B5EF4-FFF2-40B4-BE49-F238E27FC236}">
                <a16:creationId xmlns:a16="http://schemas.microsoft.com/office/drawing/2014/main" id="{EE9A16B1-217A-E9C4-5684-8F430BA62705}"/>
              </a:ext>
            </a:extLst>
          </p:cNvPr>
          <p:cNvSpPr/>
          <p:nvPr/>
        </p:nvSpPr>
        <p:spPr>
          <a:xfrm>
            <a:off x="7258489" y="2124236"/>
            <a:ext cx="47652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Hábitat III, Crecimiento Verde 86 metas, OCDE – 87 metas </a:t>
            </a:r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“Organización para la Cooperación y el  Desarrollo Económico”</a:t>
            </a:r>
          </a:p>
        </p:txBody>
      </p:sp>
      <p:sp>
        <p:nvSpPr>
          <p:cNvPr id="75" name="Rectángulo 74">
            <a:extLst>
              <a:ext uri="{FF2B5EF4-FFF2-40B4-BE49-F238E27FC236}">
                <a16:creationId xmlns:a16="http://schemas.microsoft.com/office/drawing/2014/main" id="{4C78D862-9C71-5308-5E13-D53B0BBB7A98}"/>
              </a:ext>
            </a:extLst>
          </p:cNvPr>
          <p:cNvSpPr/>
          <p:nvPr/>
        </p:nvSpPr>
        <p:spPr>
          <a:xfrm>
            <a:off x="6882252" y="5657973"/>
            <a:ext cx="49740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99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Por el cual establecen las metas y las estrategias para el cumplimiento de la Agenda 2030 y sus Objetivos de Desarrollo Sostenible (ODS) en Colombia</a:t>
            </a:r>
          </a:p>
        </p:txBody>
      </p:sp>
      <p:sp>
        <p:nvSpPr>
          <p:cNvPr id="76" name="Rectángulo 75">
            <a:extLst>
              <a:ext uri="{FF2B5EF4-FFF2-40B4-BE49-F238E27FC236}">
                <a16:creationId xmlns:a16="http://schemas.microsoft.com/office/drawing/2014/main" id="{9B20E8CF-9CDA-AF6B-08BB-BBF8631C405D}"/>
              </a:ext>
            </a:extLst>
          </p:cNvPr>
          <p:cNvSpPr/>
          <p:nvPr/>
        </p:nvSpPr>
        <p:spPr>
          <a:xfrm>
            <a:off x="8869865" y="3823021"/>
            <a:ext cx="326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chemeClr val="accent4">
                    <a:lumMod val="75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Por una Paz estable y duradera</a:t>
            </a:r>
            <a:endParaRPr lang="es-CO" sz="1200" b="1" dirty="0">
              <a:solidFill>
                <a:srgbClr val="C00000"/>
              </a:solidFill>
              <a:effectLst>
                <a:outerShdw blurRad="63500" algn="ctr" rotWithShape="0">
                  <a:prstClr val="black">
                    <a:alpha val="40000"/>
                  </a:prstClr>
                </a:outerShdw>
              </a:effectLst>
              <a:latin typeface="Libel Suit Rg" panose="020B0608020202020204" pitchFamily="34" charset="0"/>
            </a:endParaRPr>
          </a:p>
        </p:txBody>
      </p:sp>
      <p:sp>
        <p:nvSpPr>
          <p:cNvPr id="77" name="Rectángulo 76">
            <a:extLst>
              <a:ext uri="{FF2B5EF4-FFF2-40B4-BE49-F238E27FC236}">
                <a16:creationId xmlns:a16="http://schemas.microsoft.com/office/drawing/2014/main" id="{ADAC2B78-7691-B7C1-7122-5A3336467DFE}"/>
              </a:ext>
            </a:extLst>
          </p:cNvPr>
          <p:cNvSpPr/>
          <p:nvPr/>
        </p:nvSpPr>
        <p:spPr>
          <a:xfrm>
            <a:off x="6816996" y="1095917"/>
            <a:ext cx="48976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Acuerdo de París </a:t>
            </a:r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aprobado en la Conferencia sobre el Cambio Climático (COP21)</a:t>
            </a:r>
          </a:p>
        </p:txBody>
      </p:sp>
      <p:sp>
        <p:nvSpPr>
          <p:cNvPr id="78" name="Rectángulo 77">
            <a:extLst>
              <a:ext uri="{FF2B5EF4-FFF2-40B4-BE49-F238E27FC236}">
                <a16:creationId xmlns:a16="http://schemas.microsoft.com/office/drawing/2014/main" id="{62AAB1AA-B4B2-02CF-7C9B-C1DFA19DB606}"/>
              </a:ext>
            </a:extLst>
          </p:cNvPr>
          <p:cNvSpPr/>
          <p:nvPr/>
        </p:nvSpPr>
        <p:spPr>
          <a:xfrm>
            <a:off x="8247317" y="3109296"/>
            <a:ext cx="38979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dirty="0">
                <a:solidFill>
                  <a:schemeClr val="accent4">
                    <a:lumMod val="75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ODS tienen acciones específicas definidas en el Plan Nacional de Desarrollo. </a:t>
            </a:r>
          </a:p>
        </p:txBody>
      </p:sp>
      <p:sp>
        <p:nvSpPr>
          <p:cNvPr id="79" name="Rectángulo 78">
            <a:extLst>
              <a:ext uri="{FF2B5EF4-FFF2-40B4-BE49-F238E27FC236}">
                <a16:creationId xmlns:a16="http://schemas.microsoft.com/office/drawing/2014/main" id="{7531CCA5-BC74-BDE0-3E56-CDA8608AAA86}"/>
              </a:ext>
            </a:extLst>
          </p:cNvPr>
          <p:cNvSpPr/>
          <p:nvPr/>
        </p:nvSpPr>
        <p:spPr>
          <a:xfrm>
            <a:off x="421551" y="1645557"/>
            <a:ext cx="46972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Resolución 70/1 de 2015</a:t>
            </a:r>
            <a:r>
              <a:rPr lang="es-CO" sz="1200" dirty="0">
                <a:solidFill>
                  <a:schemeClr val="bg2">
                    <a:lumMod val="25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, </a:t>
            </a:r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la Asamblea General de Naciones Unidas, con sus</a:t>
            </a:r>
            <a:r>
              <a:rPr lang="es-CO" sz="1200" dirty="0">
                <a:solidFill>
                  <a:schemeClr val="bg2">
                    <a:lumMod val="25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 </a:t>
            </a:r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193</a:t>
            </a:r>
            <a:r>
              <a:rPr lang="es-CO" sz="1200" dirty="0">
                <a:solidFill>
                  <a:schemeClr val="bg2">
                    <a:lumMod val="25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 </a:t>
            </a:r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países miembros</a:t>
            </a:r>
          </a:p>
        </p:txBody>
      </p:sp>
      <p:sp>
        <p:nvSpPr>
          <p:cNvPr id="80" name="Rectángulo 79">
            <a:extLst>
              <a:ext uri="{FF2B5EF4-FFF2-40B4-BE49-F238E27FC236}">
                <a16:creationId xmlns:a16="http://schemas.microsoft.com/office/drawing/2014/main" id="{860E7E7E-6F64-839A-45D5-F46E57C0CAD0}"/>
              </a:ext>
            </a:extLst>
          </p:cNvPr>
          <p:cNvSpPr/>
          <p:nvPr/>
        </p:nvSpPr>
        <p:spPr>
          <a:xfrm>
            <a:off x="421552" y="1151741"/>
            <a:ext cx="5018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Agenda 2030, </a:t>
            </a:r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“un plan de acción integral a favor de las </a:t>
            </a:r>
            <a:r>
              <a:rPr lang="es-CO" sz="1200" b="1" i="1" u="sng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personas, el planeta y la prosperidad” </a:t>
            </a:r>
          </a:p>
        </p:txBody>
      </p:sp>
      <p:sp>
        <p:nvSpPr>
          <p:cNvPr id="81" name="Rectángulo 80">
            <a:extLst>
              <a:ext uri="{FF2B5EF4-FFF2-40B4-BE49-F238E27FC236}">
                <a16:creationId xmlns:a16="http://schemas.microsoft.com/office/drawing/2014/main" id="{143FF580-F04D-4B09-85CE-2BCC439F6A9E}"/>
              </a:ext>
            </a:extLst>
          </p:cNvPr>
          <p:cNvSpPr/>
          <p:nvPr/>
        </p:nvSpPr>
        <p:spPr>
          <a:xfrm>
            <a:off x="1066800" y="606921"/>
            <a:ext cx="10048875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17 Objetivos de Desarrollo Sostenible (ODS), con 169 metas </a:t>
            </a:r>
            <a:r>
              <a:rPr lang="es-CO" sz="1200" b="1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que abarcan “las esferas </a:t>
            </a:r>
            <a:r>
              <a:rPr lang="es-CO" sz="1200" b="1" dirty="0">
                <a:solidFill>
                  <a:schemeClr val="accent4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económica, </a:t>
            </a:r>
            <a:r>
              <a:rPr lang="es-CO" sz="1200" b="1" dirty="0">
                <a:solidFill>
                  <a:schemeClr val="accent3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social </a:t>
            </a:r>
            <a:r>
              <a:rPr lang="es-CO" sz="1200" b="1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y </a:t>
            </a:r>
            <a:r>
              <a:rPr lang="es-CO" sz="1200" b="1" dirty="0">
                <a:solidFill>
                  <a:schemeClr val="accent6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ambiental</a:t>
            </a:r>
            <a:r>
              <a:rPr lang="es-CO" sz="1200" b="1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 con el fin de lograr un mayor desarrollo humano mientras se protege el planeta”.</a:t>
            </a:r>
          </a:p>
        </p:txBody>
      </p:sp>
      <p:sp>
        <p:nvSpPr>
          <p:cNvPr id="82" name="Rectángulo 81">
            <a:extLst>
              <a:ext uri="{FF2B5EF4-FFF2-40B4-BE49-F238E27FC236}">
                <a16:creationId xmlns:a16="http://schemas.microsoft.com/office/drawing/2014/main" id="{DAB908BD-5C84-2093-67F7-9501EEACF39C}"/>
              </a:ext>
            </a:extLst>
          </p:cNvPr>
          <p:cNvSpPr/>
          <p:nvPr/>
        </p:nvSpPr>
        <p:spPr>
          <a:xfrm>
            <a:off x="7134280" y="1685304"/>
            <a:ext cx="48976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Marco de Sendai </a:t>
            </a:r>
            <a:r>
              <a:rPr lang="es-CO" sz="1200" dirty="0">
                <a:solidFill>
                  <a:srgbClr val="0070C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para la Reducción del Riesgo de Desastres</a:t>
            </a:r>
          </a:p>
        </p:txBody>
      </p:sp>
      <p:sp>
        <p:nvSpPr>
          <p:cNvPr id="83" name="Rectángulo 82">
            <a:extLst>
              <a:ext uri="{FF2B5EF4-FFF2-40B4-BE49-F238E27FC236}">
                <a16:creationId xmlns:a16="http://schemas.microsoft.com/office/drawing/2014/main" id="{89251ECA-E5CB-F09E-68B4-13415F82A2F6}"/>
              </a:ext>
            </a:extLst>
          </p:cNvPr>
          <p:cNvSpPr/>
          <p:nvPr/>
        </p:nvSpPr>
        <p:spPr>
          <a:xfrm>
            <a:off x="227640" y="3024177"/>
            <a:ext cx="43364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dirty="0">
                <a:solidFill>
                  <a:schemeClr val="accent6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Visibilizar su aporte al desarrollo del país, desde su servicio de policía y como institución del Estado</a:t>
            </a:r>
          </a:p>
        </p:txBody>
      </p:sp>
      <p:sp>
        <p:nvSpPr>
          <p:cNvPr id="84" name="Rectángulo 83">
            <a:extLst>
              <a:ext uri="{FF2B5EF4-FFF2-40B4-BE49-F238E27FC236}">
                <a16:creationId xmlns:a16="http://schemas.microsoft.com/office/drawing/2014/main" id="{22FD01EC-4127-E787-22EA-54605836AF12}"/>
              </a:ext>
            </a:extLst>
          </p:cNvPr>
          <p:cNvSpPr/>
          <p:nvPr/>
        </p:nvSpPr>
        <p:spPr>
          <a:xfrm>
            <a:off x="262450" y="3683069"/>
            <a:ext cx="31970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dirty="0">
                <a:solidFill>
                  <a:schemeClr val="accent6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Contribuye coherentemente con</a:t>
            </a:r>
            <a:r>
              <a:rPr lang="es-CO" sz="1200" b="1" dirty="0">
                <a:solidFill>
                  <a:srgbClr val="C0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 </a:t>
            </a:r>
            <a:r>
              <a:rPr lang="es-CO" sz="1200" b="1" dirty="0">
                <a:solidFill>
                  <a:srgbClr val="99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la Visión 2030, Plan Estratégico Institucional </a:t>
            </a:r>
          </a:p>
        </p:txBody>
      </p:sp>
      <p:sp>
        <p:nvSpPr>
          <p:cNvPr id="85" name="Rectángulo 84">
            <a:extLst>
              <a:ext uri="{FF2B5EF4-FFF2-40B4-BE49-F238E27FC236}">
                <a16:creationId xmlns:a16="http://schemas.microsoft.com/office/drawing/2014/main" id="{43A789A5-A526-C7C5-EEAE-1A8529BCAFE3}"/>
              </a:ext>
            </a:extLst>
          </p:cNvPr>
          <p:cNvSpPr/>
          <p:nvPr/>
        </p:nvSpPr>
        <p:spPr>
          <a:xfrm>
            <a:off x="223974" y="4703971"/>
            <a:ext cx="31234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b="1" dirty="0">
                <a:solidFill>
                  <a:srgbClr val="99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62 metas (el 37%) </a:t>
            </a:r>
            <a:r>
              <a:rPr lang="es-CO" sz="1200" dirty="0">
                <a:solidFill>
                  <a:schemeClr val="accent6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con las que la PONAL contribuye a los ODS de manera corresponsable.</a:t>
            </a:r>
          </a:p>
        </p:txBody>
      </p:sp>
      <p:pic>
        <p:nvPicPr>
          <p:cNvPr id="86" name="Picture 4" descr="Resultado de imagen para objetivos del milenio colombia">
            <a:extLst>
              <a:ext uri="{FF2B5EF4-FFF2-40B4-BE49-F238E27FC236}">
                <a16:creationId xmlns:a16="http://schemas.microsoft.com/office/drawing/2014/main" id="{3DBF3EA9-7945-7677-8D02-D2B82F7C4B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4" t="-2371" r="50835" b="2371"/>
          <a:stretch/>
        </p:blipFill>
        <p:spPr bwMode="auto">
          <a:xfrm>
            <a:off x="5494696" y="4016867"/>
            <a:ext cx="1125362" cy="97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ángulo 86">
            <a:extLst>
              <a:ext uri="{FF2B5EF4-FFF2-40B4-BE49-F238E27FC236}">
                <a16:creationId xmlns:a16="http://schemas.microsoft.com/office/drawing/2014/main" id="{4A8B1294-EFB8-9358-5033-D3B74B2BB2E0}"/>
              </a:ext>
            </a:extLst>
          </p:cNvPr>
          <p:cNvSpPr/>
          <p:nvPr/>
        </p:nvSpPr>
        <p:spPr>
          <a:xfrm>
            <a:off x="500827" y="5377288"/>
            <a:ext cx="487383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CO" sz="1200" dirty="0">
                <a:solidFill>
                  <a:schemeClr val="accent6">
                    <a:lumMod val="50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la Policía Nacional participa de tres maneras </a:t>
            </a:r>
          </a:p>
          <a:p>
            <a:pPr algn="ctr"/>
            <a:r>
              <a:rPr lang="es-CO" sz="1200" b="1" dirty="0">
                <a:solidFill>
                  <a:srgbClr val="99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1. Directamente con aporte al indicador, </a:t>
            </a:r>
          </a:p>
          <a:p>
            <a:pPr algn="ctr"/>
            <a:r>
              <a:rPr lang="es-CO" sz="1200" b="1" dirty="0">
                <a:solidFill>
                  <a:srgbClr val="99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2. Como corresponsable de una política de Estado y </a:t>
            </a:r>
          </a:p>
          <a:p>
            <a:pPr algn="ctr"/>
            <a:r>
              <a:rPr lang="es-CO" sz="1200" b="1" dirty="0">
                <a:solidFill>
                  <a:srgbClr val="990000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3. Como cumplidora de los parámetros dados a las entidades públicas. </a:t>
            </a:r>
          </a:p>
        </p:txBody>
      </p:sp>
      <p:sp>
        <p:nvSpPr>
          <p:cNvPr id="88" name="Rectángulo 87">
            <a:extLst>
              <a:ext uri="{FF2B5EF4-FFF2-40B4-BE49-F238E27FC236}">
                <a16:creationId xmlns:a16="http://schemas.microsoft.com/office/drawing/2014/main" id="{5BD6D869-1C95-4F9B-43C4-030BC8519CDA}"/>
              </a:ext>
            </a:extLst>
          </p:cNvPr>
          <p:cNvSpPr/>
          <p:nvPr/>
        </p:nvSpPr>
        <p:spPr>
          <a:xfrm>
            <a:off x="8712471" y="4676014"/>
            <a:ext cx="33854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CO" sz="1200" dirty="0">
                <a:solidFill>
                  <a:schemeClr val="accent4">
                    <a:lumMod val="75000"/>
                  </a:scheme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Libel Suit Rg" panose="020B0608020202020204" pitchFamily="34" charset="0"/>
              </a:rPr>
              <a:t>En el caso de Colombia, los desafíos pueden ejemplificarse en la necesidad de fortalecer la coordinación interinstitucional para promover acciones transversales</a:t>
            </a:r>
          </a:p>
        </p:txBody>
      </p:sp>
    </p:spTree>
    <p:extLst>
      <p:ext uri="{BB962C8B-B14F-4D97-AF65-F5344CB8AC3E}">
        <p14:creationId xmlns:p14="http://schemas.microsoft.com/office/powerpoint/2010/main" val="84638325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1">
            <a:extLst>
              <a:ext uri="{FF2B5EF4-FFF2-40B4-BE49-F238E27FC236}">
                <a16:creationId xmlns:a16="http://schemas.microsoft.com/office/drawing/2014/main" id="{C4FCF502-22F0-56C5-0B47-F46E888AB6A3}"/>
              </a:ext>
            </a:extLst>
          </p:cNvPr>
          <p:cNvSpPr/>
          <p:nvPr/>
        </p:nvSpPr>
        <p:spPr>
          <a:xfrm>
            <a:off x="2547582" y="0"/>
            <a:ext cx="96444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CO" sz="2400" b="1" dirty="0">
                <a:solidFill>
                  <a:srgbClr val="00B0F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BATERIA DE INDICADORES QUE SE PODRIAN ASOCIAR A LOS ODS</a:t>
            </a: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D3CD9F8A-6EA8-EB69-A79F-5E3E6538AEC4}"/>
              </a:ext>
            </a:extLst>
          </p:cNvPr>
          <p:cNvSpPr/>
          <p:nvPr/>
        </p:nvSpPr>
        <p:spPr>
          <a:xfrm>
            <a:off x="1589964" y="569445"/>
            <a:ext cx="1155965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CO" sz="1400" dirty="0">
                <a:solidFill>
                  <a:srgbClr val="0070C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La Policía Nacional es la fuente de información para el homicidio en la meta de 16.1 – tasa de homicidio.</a:t>
            </a:r>
          </a:p>
          <a:p>
            <a:r>
              <a:rPr lang="es-CO" sz="1400" dirty="0">
                <a:latin typeface="Century Gothic" panose="020B0502020202020204" pitchFamily="34" charset="0"/>
                <a:ea typeface="Calibri" panose="020F0502020204030204" pitchFamily="34" charset="0"/>
              </a:rPr>
              <a:t>Es de resaltar que la institución cuenta con un banco de indicadores que permitirían evaluar </a:t>
            </a:r>
          </a:p>
          <a:p>
            <a:r>
              <a:rPr lang="es-CO" sz="1400" dirty="0">
                <a:latin typeface="Century Gothic" panose="020B0502020202020204" pitchFamily="34" charset="0"/>
                <a:ea typeface="Calibri" panose="020F0502020204030204" pitchFamily="34" charset="0"/>
              </a:rPr>
              <a:t>las metas 16.1, 16.2, 16.4 , 16.8 y 16.a </a:t>
            </a:r>
          </a:p>
        </p:txBody>
      </p:sp>
      <p:cxnSp>
        <p:nvCxnSpPr>
          <p:cNvPr id="4" name="Conector recto 3">
            <a:extLst>
              <a:ext uri="{FF2B5EF4-FFF2-40B4-BE49-F238E27FC236}">
                <a16:creationId xmlns:a16="http://schemas.microsoft.com/office/drawing/2014/main" id="{C47C9726-EC1E-30FB-02D1-F76140E49B3F}"/>
              </a:ext>
            </a:extLst>
          </p:cNvPr>
          <p:cNvCxnSpPr/>
          <p:nvPr/>
        </p:nvCxnSpPr>
        <p:spPr>
          <a:xfrm flipH="1">
            <a:off x="6500191" y="1610075"/>
            <a:ext cx="23433" cy="50594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Rectángulo 4">
            <a:extLst>
              <a:ext uri="{FF2B5EF4-FFF2-40B4-BE49-F238E27FC236}">
                <a16:creationId xmlns:a16="http://schemas.microsoft.com/office/drawing/2014/main" id="{3B4696FD-8329-5FC5-7F1C-46CB88916D64}"/>
              </a:ext>
            </a:extLst>
          </p:cNvPr>
          <p:cNvSpPr/>
          <p:nvPr/>
        </p:nvSpPr>
        <p:spPr>
          <a:xfrm>
            <a:off x="1365663" y="1415889"/>
            <a:ext cx="4691560" cy="5473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ES" sz="1600" dirty="0">
                <a:solidFill>
                  <a:srgbClr val="0070C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16.1. Reducir la violencia en todo el mundo</a:t>
            </a:r>
          </a:p>
          <a:p>
            <a:pPr algn="just"/>
            <a:endParaRPr lang="es-ES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Tasa de homicidio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Tasa lesiones personales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Tasa hurto común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Variación hurto a vehículos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Variación hurto a entidades financieras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pt-BR" sz="1400" dirty="0">
                <a:latin typeface="Century Gothic" panose="020B0502020202020204" pitchFamily="34" charset="0"/>
                <a:ea typeface="Calibri" panose="020F0502020204030204" pitchFamily="34" charset="0"/>
              </a:rPr>
              <a:t>Reportes de </a:t>
            </a:r>
            <a:r>
              <a:rPr lang="pt-BR" sz="1400" dirty="0" err="1">
                <a:latin typeface="Century Gothic" panose="020B0502020202020204" pitchFamily="34" charset="0"/>
                <a:ea typeface="Calibri" panose="020F0502020204030204" pitchFamily="34" charset="0"/>
              </a:rPr>
              <a:t>hurto</a:t>
            </a:r>
            <a:r>
              <a:rPr lang="pt-BR" sz="1400" dirty="0">
                <a:latin typeface="Century Gothic" panose="020B0502020202020204" pitchFamily="34" charset="0"/>
                <a:ea typeface="Calibri" panose="020F0502020204030204" pitchFamily="34" charset="0"/>
              </a:rPr>
              <a:t> a celulares </a:t>
            </a:r>
            <a:endParaRPr lang="es-ES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endParaRPr lang="es-CO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algn="just"/>
            <a:r>
              <a:rPr lang="es-CO" sz="1600" dirty="0">
                <a:solidFill>
                  <a:srgbClr val="0070C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16.2 Violencia y tortura contra los niños</a:t>
            </a:r>
          </a:p>
          <a:p>
            <a:endParaRPr lang="es-CO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Delitos contra niños, niñas y Adolescentes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SzPts val="1000"/>
            </a:pPr>
            <a:endParaRPr lang="es-CO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SzPts val="1000"/>
            </a:pPr>
            <a:r>
              <a:rPr lang="es-CO" sz="1600" dirty="0">
                <a:solidFill>
                  <a:srgbClr val="0070C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16.4 reducir las corrientes financieras y de armas ilícitas, luchar contra formas de delincuencia organizada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Efectividad  en la investigación de los casos de Secuestro asignados a la DIASE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Secuestro total (simple y extorsivo)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Tasa de extorsión por 100.000 habitantes (PND)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Efectividad de la investigación criminal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Efectividad  en la investigación de la extorsión DIASE.</a:t>
            </a:r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0FBAAF74-30AD-DF48-A51F-3940FCA6EB3D}"/>
              </a:ext>
            </a:extLst>
          </p:cNvPr>
          <p:cNvSpPr/>
          <p:nvPr/>
        </p:nvSpPr>
        <p:spPr>
          <a:xfrm>
            <a:off x="6863938" y="1710919"/>
            <a:ext cx="5173605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CO" sz="1600" dirty="0">
                <a:solidFill>
                  <a:srgbClr val="0070C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16.8 Ampliar y fortalecer la participación de los países en desarrollo en las instituciones de gobernanza mundial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s-CO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Cooperación internacional con investigaciones efectivas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Satisfacción del cliente internacional (Latinoamérica)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Efectividad de los acuerdos o alianzas con organismos internacionales de investigación criminal.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s-ES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600" dirty="0">
                <a:solidFill>
                  <a:srgbClr val="0070C0"/>
                </a:solidFill>
                <a:latin typeface="Century Gothic" panose="020B0502020202020204" pitchFamily="34" charset="0"/>
                <a:ea typeface="Calibri" panose="020F0502020204030204" pitchFamily="34" charset="0"/>
              </a:rPr>
              <a:t>16.a. Instituciones fuertes para prevenir la violencia, el terrorismo y el crimen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s-ES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Desarticulación de Estructuras de Crimen Organizado –ECO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Desarticulación de Bandas Delincuenciales –MDN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  <a:t>Pasos fronterizos informales intervenidos -MDN</a:t>
            </a:r>
            <a:br>
              <a:rPr lang="es-ES" sz="1400" dirty="0">
                <a:latin typeface="Century Gothic" panose="020B0502020202020204" pitchFamily="34" charset="0"/>
                <a:ea typeface="Calibri" panose="020F0502020204030204" pitchFamily="34" charset="0"/>
              </a:rPr>
            </a:br>
            <a:endParaRPr lang="es-CO" sz="1400" dirty="0">
              <a:latin typeface="Century Gothic" panose="020B0502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94160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Resultado de imagen para ods onu">
            <a:extLst>
              <a:ext uri="{FF2B5EF4-FFF2-40B4-BE49-F238E27FC236}">
                <a16:creationId xmlns:a16="http://schemas.microsoft.com/office/drawing/2014/main" id="{77DA628D-8B56-FEB3-9ABD-F9F9E4278F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58732"/>
            <a:ext cx="8456331" cy="692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Rectángulo 4">
            <a:extLst>
              <a:ext uri="{FF2B5EF4-FFF2-40B4-BE49-F238E27FC236}">
                <a16:creationId xmlns:a16="http://schemas.microsoft.com/office/drawing/2014/main" id="{F999A6D5-E063-D818-DBD1-3FD5F2E28557}"/>
              </a:ext>
            </a:extLst>
          </p:cNvPr>
          <p:cNvSpPr/>
          <p:nvPr/>
        </p:nvSpPr>
        <p:spPr>
          <a:xfrm>
            <a:off x="-240632" y="0"/>
            <a:ext cx="12625137" cy="6865934"/>
          </a:xfrm>
          <a:prstGeom prst="rect">
            <a:avLst/>
          </a:prstGeom>
          <a:gradFill>
            <a:gsLst>
              <a:gs pos="0">
                <a:schemeClr val="bg1"/>
              </a:gs>
              <a:gs pos="52000">
                <a:schemeClr val="bg1">
                  <a:lumMod val="0"/>
                  <a:lumOff val="10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CO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4" name="CuadroTexto 34">
            <a:extLst>
              <a:ext uri="{FF2B5EF4-FFF2-40B4-BE49-F238E27FC236}">
                <a16:creationId xmlns:a16="http://schemas.microsoft.com/office/drawing/2014/main" id="{AC9B10DF-C513-ADB1-934D-20CFBBDEAF1E}"/>
              </a:ext>
            </a:extLst>
          </p:cNvPr>
          <p:cNvSpPr txBox="1"/>
          <p:nvPr/>
        </p:nvSpPr>
        <p:spPr>
          <a:xfrm>
            <a:off x="4019594" y="-143372"/>
            <a:ext cx="769113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CO" sz="4400" b="1" dirty="0">
                <a:solidFill>
                  <a:srgbClr val="70AD47">
                    <a:lumMod val="50000"/>
                  </a:srgbClr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  <a:latin typeface="Agency FB" panose="020B0503020202020204" pitchFamily="34" charset="0"/>
              </a:rPr>
              <a:t>Principales Conclusiones</a:t>
            </a:r>
            <a:endParaRPr kumimoji="0" lang="es-CO" sz="44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>
                <a:outerShdw blurRad="63500" algn="ctr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gency FB" panose="020B0503020202020204" pitchFamily="34" charset="0"/>
              <a:ea typeface="+mn-ea"/>
              <a:cs typeface="+mn-cs"/>
            </a:endParaRPr>
          </a:p>
        </p:txBody>
      </p:sp>
      <p:sp>
        <p:nvSpPr>
          <p:cNvPr id="65" name="CuadroTexto 64">
            <a:extLst>
              <a:ext uri="{FF2B5EF4-FFF2-40B4-BE49-F238E27FC236}">
                <a16:creationId xmlns:a16="http://schemas.microsoft.com/office/drawing/2014/main" id="{9B09BB93-1665-E259-8C4B-64751E46A089}"/>
              </a:ext>
            </a:extLst>
          </p:cNvPr>
          <p:cNvSpPr txBox="1"/>
          <p:nvPr/>
        </p:nvSpPr>
        <p:spPr>
          <a:xfrm>
            <a:off x="3409945" y="3073235"/>
            <a:ext cx="7710223" cy="532262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r">
              <a:defRPr/>
            </a:pPr>
            <a:r>
              <a:rPr lang="es-CO" sz="2800" b="1" dirty="0">
                <a:solidFill>
                  <a:schemeClr val="accent1">
                    <a:lumMod val="50000"/>
                  </a:schemeClr>
                </a:solidFill>
              </a:rPr>
              <a:t>Incorporar los indicadores de los diferentes sectores al </a:t>
            </a:r>
            <a:r>
              <a:rPr lang="es-CO" sz="2800" b="1" dirty="0" err="1">
                <a:solidFill>
                  <a:schemeClr val="accent1">
                    <a:lumMod val="50000"/>
                  </a:schemeClr>
                </a:solidFill>
              </a:rPr>
              <a:t>PEI</a:t>
            </a:r>
            <a:r>
              <a:rPr kumimoji="0" lang="es-CO" sz="28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Agency FB" panose="020B0503020202020204" pitchFamily="34" charset="0"/>
                <a:ea typeface="+mn-ea"/>
                <a:cs typeface="+mn-cs"/>
              </a:rPr>
              <a:t>  </a:t>
            </a:r>
          </a:p>
        </p:txBody>
      </p:sp>
      <p:grpSp>
        <p:nvGrpSpPr>
          <p:cNvPr id="66" name="52 Grupo">
            <a:extLst>
              <a:ext uri="{FF2B5EF4-FFF2-40B4-BE49-F238E27FC236}">
                <a16:creationId xmlns:a16="http://schemas.microsoft.com/office/drawing/2014/main" id="{FCB02636-C3A6-9DC9-3AEA-855C5663005C}"/>
              </a:ext>
            </a:extLst>
          </p:cNvPr>
          <p:cNvGrpSpPr>
            <a:grpSpLocks/>
          </p:cNvGrpSpPr>
          <p:nvPr/>
        </p:nvGrpSpPr>
        <p:grpSpPr bwMode="auto">
          <a:xfrm>
            <a:off x="11330808" y="752894"/>
            <a:ext cx="569913" cy="455613"/>
            <a:chOff x="7415214" y="3205668"/>
            <a:chExt cx="465277" cy="455811"/>
          </a:xfrm>
        </p:grpSpPr>
        <p:sp>
          <p:nvSpPr>
            <p:cNvPr id="67" name="50 Rectángulo">
              <a:extLst>
                <a:ext uri="{FF2B5EF4-FFF2-40B4-BE49-F238E27FC236}">
                  <a16:creationId xmlns:a16="http://schemas.microsoft.com/office/drawing/2014/main" id="{7809004F-9601-288F-1478-2805E1191206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CO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Candara" panose="020E0502030303020204" pitchFamily="34" charset="0"/>
                  <a:ea typeface="+mn-ea"/>
                  <a:cs typeface="+mn-cs"/>
                </a:rPr>
                <a:t>1</a:t>
              </a:r>
            </a:p>
          </p:txBody>
        </p:sp>
        <p:sp>
          <p:nvSpPr>
            <p:cNvPr id="68" name="51 Medio marco">
              <a:extLst>
                <a:ext uri="{FF2B5EF4-FFF2-40B4-BE49-F238E27FC236}">
                  <a16:creationId xmlns:a16="http://schemas.microsoft.com/office/drawing/2014/main" id="{844105EF-5A02-85F7-61FD-ECA684A8A426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69" name="52 Grupo">
            <a:extLst>
              <a:ext uri="{FF2B5EF4-FFF2-40B4-BE49-F238E27FC236}">
                <a16:creationId xmlns:a16="http://schemas.microsoft.com/office/drawing/2014/main" id="{D3E495FA-CC2E-D97A-FEEA-241A94CA4587}"/>
              </a:ext>
            </a:extLst>
          </p:cNvPr>
          <p:cNvGrpSpPr>
            <a:grpSpLocks/>
          </p:cNvGrpSpPr>
          <p:nvPr/>
        </p:nvGrpSpPr>
        <p:grpSpPr bwMode="auto">
          <a:xfrm>
            <a:off x="11397483" y="1554639"/>
            <a:ext cx="569913" cy="455612"/>
            <a:chOff x="7415214" y="3205668"/>
            <a:chExt cx="465277" cy="455811"/>
          </a:xfrm>
        </p:grpSpPr>
        <p:sp>
          <p:nvSpPr>
            <p:cNvPr id="70" name="50 Rectángulo">
              <a:extLst>
                <a:ext uri="{FF2B5EF4-FFF2-40B4-BE49-F238E27FC236}">
                  <a16:creationId xmlns:a16="http://schemas.microsoft.com/office/drawing/2014/main" id="{5EF01D5D-0A70-5196-6347-9E00035A6BBE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CO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Candara" panose="020E0502030303020204" pitchFamily="34" charset="0"/>
                  <a:ea typeface="+mn-ea"/>
                  <a:cs typeface="+mn-cs"/>
                </a:rPr>
                <a:t>2</a:t>
              </a:r>
            </a:p>
          </p:txBody>
        </p:sp>
        <p:sp>
          <p:nvSpPr>
            <p:cNvPr id="71" name="51 Medio marco">
              <a:extLst>
                <a:ext uri="{FF2B5EF4-FFF2-40B4-BE49-F238E27FC236}">
                  <a16:creationId xmlns:a16="http://schemas.microsoft.com/office/drawing/2014/main" id="{27AC63A7-1033-DCD4-19E4-9251B582EF8B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72" name="CuadroTexto 71">
            <a:extLst>
              <a:ext uri="{FF2B5EF4-FFF2-40B4-BE49-F238E27FC236}">
                <a16:creationId xmlns:a16="http://schemas.microsoft.com/office/drawing/2014/main" id="{4B5413EF-1DA5-8349-8A38-69FA84FD71C3}"/>
              </a:ext>
            </a:extLst>
          </p:cNvPr>
          <p:cNvSpPr txBox="1"/>
          <p:nvPr/>
        </p:nvSpPr>
        <p:spPr>
          <a:xfrm>
            <a:off x="2823412" y="519976"/>
            <a:ext cx="8226978" cy="942935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r">
              <a:defRPr/>
            </a:pPr>
            <a:r>
              <a:rPr lang="es-CO" sz="2800" b="1" dirty="0">
                <a:solidFill>
                  <a:prstClr val="black"/>
                </a:solidFill>
              </a:rPr>
              <a:t>Prevención en la construcción de indicadores, especial con el </a:t>
            </a:r>
            <a:r>
              <a:rPr lang="es-CO" sz="2800" b="1" dirty="0" err="1">
                <a:solidFill>
                  <a:prstClr val="black"/>
                </a:solidFill>
              </a:rPr>
              <a:t>PEI</a:t>
            </a:r>
            <a:endParaRPr kumimoji="0" lang="es-CO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gency FB" panose="020B0503020202020204" pitchFamily="34" charset="0"/>
              <a:ea typeface="+mn-ea"/>
              <a:cs typeface="+mn-cs"/>
            </a:endParaRPr>
          </a:p>
        </p:txBody>
      </p:sp>
      <p:sp>
        <p:nvSpPr>
          <p:cNvPr id="73" name="CuadroTexto 72">
            <a:extLst>
              <a:ext uri="{FF2B5EF4-FFF2-40B4-BE49-F238E27FC236}">
                <a16:creationId xmlns:a16="http://schemas.microsoft.com/office/drawing/2014/main" id="{715508A2-ABB0-E804-EBC5-E4BEE84EB900}"/>
              </a:ext>
            </a:extLst>
          </p:cNvPr>
          <p:cNvSpPr txBox="1"/>
          <p:nvPr/>
        </p:nvSpPr>
        <p:spPr>
          <a:xfrm>
            <a:off x="2680513" y="1181514"/>
            <a:ext cx="8456330" cy="1037229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O" sz="28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Agency FB" panose="020B0503020202020204" pitchFamily="34" charset="0"/>
                <a:ea typeface="+mn-ea"/>
                <a:cs typeface="+mn-cs"/>
              </a:rPr>
              <a:t>Contribución de la PONAL, identificar verdadero aporte</a:t>
            </a:r>
          </a:p>
        </p:txBody>
      </p:sp>
      <p:grpSp>
        <p:nvGrpSpPr>
          <p:cNvPr id="74" name="52 Grupo">
            <a:extLst>
              <a:ext uri="{FF2B5EF4-FFF2-40B4-BE49-F238E27FC236}">
                <a16:creationId xmlns:a16="http://schemas.microsoft.com/office/drawing/2014/main" id="{E44B59D1-6B4B-5318-37F6-591E8A316306}"/>
              </a:ext>
            </a:extLst>
          </p:cNvPr>
          <p:cNvGrpSpPr>
            <a:grpSpLocks/>
          </p:cNvGrpSpPr>
          <p:nvPr/>
        </p:nvGrpSpPr>
        <p:grpSpPr bwMode="auto">
          <a:xfrm>
            <a:off x="11397483" y="2243405"/>
            <a:ext cx="569913" cy="455612"/>
            <a:chOff x="7415214" y="3205668"/>
            <a:chExt cx="465277" cy="455811"/>
          </a:xfrm>
        </p:grpSpPr>
        <p:sp>
          <p:nvSpPr>
            <p:cNvPr id="75" name="50 Rectángulo">
              <a:extLst>
                <a:ext uri="{FF2B5EF4-FFF2-40B4-BE49-F238E27FC236}">
                  <a16:creationId xmlns:a16="http://schemas.microsoft.com/office/drawing/2014/main" id="{DDB0D9D8-028E-BB52-673A-CD9BE42D70FF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CO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Candara" panose="020E0502030303020204" pitchFamily="34" charset="0"/>
                  <a:ea typeface="+mn-ea"/>
                  <a:cs typeface="+mn-cs"/>
                </a:rPr>
                <a:t>3</a:t>
              </a:r>
            </a:p>
          </p:txBody>
        </p:sp>
        <p:sp>
          <p:nvSpPr>
            <p:cNvPr id="76" name="51 Medio marco">
              <a:extLst>
                <a:ext uri="{FF2B5EF4-FFF2-40B4-BE49-F238E27FC236}">
                  <a16:creationId xmlns:a16="http://schemas.microsoft.com/office/drawing/2014/main" id="{0365AE48-665A-EE84-31BE-2CBCC5DEB9BD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77" name="CuadroTexto 76">
            <a:extLst>
              <a:ext uri="{FF2B5EF4-FFF2-40B4-BE49-F238E27FC236}">
                <a16:creationId xmlns:a16="http://schemas.microsoft.com/office/drawing/2014/main" id="{456CC465-DEEF-CF8D-21E5-DCC8CD77FB0D}"/>
              </a:ext>
            </a:extLst>
          </p:cNvPr>
          <p:cNvSpPr txBox="1"/>
          <p:nvPr/>
        </p:nvSpPr>
        <p:spPr>
          <a:xfrm>
            <a:off x="2636884" y="2223852"/>
            <a:ext cx="8407087" cy="483875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r">
              <a:defRPr/>
            </a:pPr>
            <a:r>
              <a:rPr lang="es-CO" sz="2800" b="1" dirty="0">
                <a:solidFill>
                  <a:prstClr val="black"/>
                </a:solidFill>
              </a:rPr>
              <a:t>Generar conciencia en la Institución, compromiso frente al país y el futuro de la sociedad  </a:t>
            </a:r>
            <a:endParaRPr kumimoji="0" lang="es-CO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gency FB" panose="020B0503020202020204" pitchFamily="34" charset="0"/>
              <a:ea typeface="+mn-ea"/>
              <a:cs typeface="+mn-cs"/>
            </a:endParaRPr>
          </a:p>
        </p:txBody>
      </p:sp>
      <p:grpSp>
        <p:nvGrpSpPr>
          <p:cNvPr id="78" name="52 Grupo">
            <a:extLst>
              <a:ext uri="{FF2B5EF4-FFF2-40B4-BE49-F238E27FC236}">
                <a16:creationId xmlns:a16="http://schemas.microsoft.com/office/drawing/2014/main" id="{300B3825-8A83-0F43-0199-46207AA92A66}"/>
              </a:ext>
            </a:extLst>
          </p:cNvPr>
          <p:cNvGrpSpPr>
            <a:grpSpLocks/>
          </p:cNvGrpSpPr>
          <p:nvPr/>
        </p:nvGrpSpPr>
        <p:grpSpPr bwMode="auto">
          <a:xfrm>
            <a:off x="11366813" y="4857533"/>
            <a:ext cx="569913" cy="455612"/>
            <a:chOff x="7415214" y="3205668"/>
            <a:chExt cx="465277" cy="455811"/>
          </a:xfrm>
        </p:grpSpPr>
        <p:sp>
          <p:nvSpPr>
            <p:cNvPr id="79" name="50 Rectángulo">
              <a:extLst>
                <a:ext uri="{FF2B5EF4-FFF2-40B4-BE49-F238E27FC236}">
                  <a16:creationId xmlns:a16="http://schemas.microsoft.com/office/drawing/2014/main" id="{7E851798-BAC7-8D0C-04F6-EA060E623297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CO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Candara" panose="020E0502030303020204" pitchFamily="34" charset="0"/>
                  <a:ea typeface="+mn-ea"/>
                  <a:cs typeface="+mn-cs"/>
                </a:rPr>
                <a:t>6</a:t>
              </a:r>
            </a:p>
          </p:txBody>
        </p:sp>
        <p:sp>
          <p:nvSpPr>
            <p:cNvPr id="80" name="51 Medio marco">
              <a:extLst>
                <a:ext uri="{FF2B5EF4-FFF2-40B4-BE49-F238E27FC236}">
                  <a16:creationId xmlns:a16="http://schemas.microsoft.com/office/drawing/2014/main" id="{55AC2E72-1912-3BF7-5CEA-90DBB7EAFC56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81" name="CuadroTexto 80">
            <a:extLst>
              <a:ext uri="{FF2B5EF4-FFF2-40B4-BE49-F238E27FC236}">
                <a16:creationId xmlns:a16="http://schemas.microsoft.com/office/drawing/2014/main" id="{E11B118C-BD18-37A1-FB1B-8910200FB8BB}"/>
              </a:ext>
            </a:extLst>
          </p:cNvPr>
          <p:cNvSpPr txBox="1"/>
          <p:nvPr/>
        </p:nvSpPr>
        <p:spPr>
          <a:xfrm>
            <a:off x="2117558" y="5741594"/>
            <a:ext cx="8997059" cy="532262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r">
              <a:defRPr/>
            </a:pPr>
            <a:r>
              <a:rPr lang="es-CO" sz="2800" b="1" dirty="0">
                <a:solidFill>
                  <a:prstClr val="black"/>
                </a:solidFill>
              </a:rPr>
              <a:t>proyectos y programas de Cooperación</a:t>
            </a:r>
          </a:p>
        </p:txBody>
      </p:sp>
      <p:sp>
        <p:nvSpPr>
          <p:cNvPr id="82" name="CuadroTexto 81">
            <a:extLst>
              <a:ext uri="{FF2B5EF4-FFF2-40B4-BE49-F238E27FC236}">
                <a16:creationId xmlns:a16="http://schemas.microsoft.com/office/drawing/2014/main" id="{54898814-9367-CA6E-3335-60C9714B77B3}"/>
              </a:ext>
            </a:extLst>
          </p:cNvPr>
          <p:cNvSpPr txBox="1"/>
          <p:nvPr/>
        </p:nvSpPr>
        <p:spPr>
          <a:xfrm>
            <a:off x="2438400" y="4807144"/>
            <a:ext cx="8680515" cy="532262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r">
              <a:defRPr/>
            </a:pPr>
            <a:r>
              <a:rPr lang="es-CO" sz="2800" b="1" dirty="0">
                <a:solidFill>
                  <a:schemeClr val="accent1">
                    <a:lumMod val="50000"/>
                  </a:schemeClr>
                </a:solidFill>
              </a:rPr>
              <a:t>documentación de experiencias nacionales</a:t>
            </a:r>
          </a:p>
        </p:txBody>
      </p:sp>
      <p:grpSp>
        <p:nvGrpSpPr>
          <p:cNvPr id="83" name="52 Grupo">
            <a:extLst>
              <a:ext uri="{FF2B5EF4-FFF2-40B4-BE49-F238E27FC236}">
                <a16:creationId xmlns:a16="http://schemas.microsoft.com/office/drawing/2014/main" id="{2DB42FC6-D683-EF10-D00E-34CEC81A280E}"/>
              </a:ext>
            </a:extLst>
          </p:cNvPr>
          <p:cNvGrpSpPr>
            <a:grpSpLocks/>
          </p:cNvGrpSpPr>
          <p:nvPr/>
        </p:nvGrpSpPr>
        <p:grpSpPr bwMode="auto">
          <a:xfrm>
            <a:off x="11384276" y="3151040"/>
            <a:ext cx="569913" cy="455612"/>
            <a:chOff x="7415214" y="3205668"/>
            <a:chExt cx="465277" cy="455811"/>
          </a:xfrm>
        </p:grpSpPr>
        <p:sp>
          <p:nvSpPr>
            <p:cNvPr id="84" name="50 Rectángulo">
              <a:extLst>
                <a:ext uri="{FF2B5EF4-FFF2-40B4-BE49-F238E27FC236}">
                  <a16:creationId xmlns:a16="http://schemas.microsoft.com/office/drawing/2014/main" id="{85DD6D68-2160-AD40-457E-82F752865D5E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CO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Candara" panose="020E0502030303020204" pitchFamily="34" charset="0"/>
                  <a:ea typeface="+mn-ea"/>
                  <a:cs typeface="+mn-cs"/>
                </a:rPr>
                <a:t>4</a:t>
              </a:r>
            </a:p>
          </p:txBody>
        </p:sp>
        <p:sp>
          <p:nvSpPr>
            <p:cNvPr id="85" name="51 Medio marco">
              <a:extLst>
                <a:ext uri="{FF2B5EF4-FFF2-40B4-BE49-F238E27FC236}">
                  <a16:creationId xmlns:a16="http://schemas.microsoft.com/office/drawing/2014/main" id="{58505B0E-D10E-FC06-2186-C6DFA5B4670F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86" name="52 Grupo">
            <a:extLst>
              <a:ext uri="{FF2B5EF4-FFF2-40B4-BE49-F238E27FC236}">
                <a16:creationId xmlns:a16="http://schemas.microsoft.com/office/drawing/2014/main" id="{02DDD3B7-2582-5687-C139-41F647DA7777}"/>
              </a:ext>
            </a:extLst>
          </p:cNvPr>
          <p:cNvGrpSpPr>
            <a:grpSpLocks/>
          </p:cNvGrpSpPr>
          <p:nvPr/>
        </p:nvGrpSpPr>
        <p:grpSpPr bwMode="auto">
          <a:xfrm>
            <a:off x="11390363" y="4038509"/>
            <a:ext cx="569913" cy="455612"/>
            <a:chOff x="7415214" y="3205668"/>
            <a:chExt cx="465277" cy="455811"/>
          </a:xfrm>
        </p:grpSpPr>
        <p:sp>
          <p:nvSpPr>
            <p:cNvPr id="87" name="50 Rectángulo">
              <a:extLst>
                <a:ext uri="{FF2B5EF4-FFF2-40B4-BE49-F238E27FC236}">
                  <a16:creationId xmlns:a16="http://schemas.microsoft.com/office/drawing/2014/main" id="{E0052FD6-6410-EFA9-248A-46A2BBC53BCF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CO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Candara" panose="020E0502030303020204" pitchFamily="34" charset="0"/>
                  <a:ea typeface="+mn-ea"/>
                  <a:cs typeface="+mn-cs"/>
                </a:rPr>
                <a:t>5</a:t>
              </a:r>
            </a:p>
          </p:txBody>
        </p:sp>
        <p:sp>
          <p:nvSpPr>
            <p:cNvPr id="88" name="51 Medio marco">
              <a:extLst>
                <a:ext uri="{FF2B5EF4-FFF2-40B4-BE49-F238E27FC236}">
                  <a16:creationId xmlns:a16="http://schemas.microsoft.com/office/drawing/2014/main" id="{FF90F772-8B5C-1E2A-29EB-01C465B8BC31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89" name="CuadroTexto 88">
            <a:extLst>
              <a:ext uri="{FF2B5EF4-FFF2-40B4-BE49-F238E27FC236}">
                <a16:creationId xmlns:a16="http://schemas.microsoft.com/office/drawing/2014/main" id="{46C9C95E-7364-3E20-6538-300A7E23C0C0}"/>
              </a:ext>
            </a:extLst>
          </p:cNvPr>
          <p:cNvSpPr txBox="1"/>
          <p:nvPr/>
        </p:nvSpPr>
        <p:spPr>
          <a:xfrm>
            <a:off x="5696215" y="3910333"/>
            <a:ext cx="5393026" cy="532262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CO"/>
            </a:defPPr>
            <a:lvl1pPr algn="ctr">
              <a:defRPr>
                <a:solidFill>
                  <a:prstClr val="white"/>
                </a:solidFill>
                <a:latin typeface="Agency FB" panose="020B050302020202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r">
              <a:defRPr/>
            </a:pPr>
            <a:r>
              <a:rPr lang="es-CO" sz="2800" b="1" dirty="0">
                <a:solidFill>
                  <a:prstClr val="black"/>
                </a:solidFill>
              </a:rPr>
              <a:t>Nuevas iniciativas asociadas a los ODS</a:t>
            </a:r>
          </a:p>
        </p:txBody>
      </p:sp>
      <p:grpSp>
        <p:nvGrpSpPr>
          <p:cNvPr id="90" name="52 Grupo">
            <a:extLst>
              <a:ext uri="{FF2B5EF4-FFF2-40B4-BE49-F238E27FC236}">
                <a16:creationId xmlns:a16="http://schemas.microsoft.com/office/drawing/2014/main" id="{DF0680D9-9FFE-8644-5D79-08CC879A47C5}"/>
              </a:ext>
            </a:extLst>
          </p:cNvPr>
          <p:cNvGrpSpPr>
            <a:grpSpLocks/>
          </p:cNvGrpSpPr>
          <p:nvPr/>
        </p:nvGrpSpPr>
        <p:grpSpPr bwMode="auto">
          <a:xfrm>
            <a:off x="11419708" y="5704105"/>
            <a:ext cx="569913" cy="455612"/>
            <a:chOff x="7415214" y="3205668"/>
            <a:chExt cx="465277" cy="455811"/>
          </a:xfrm>
        </p:grpSpPr>
        <p:sp>
          <p:nvSpPr>
            <p:cNvPr id="91" name="50 Rectángulo">
              <a:extLst>
                <a:ext uri="{FF2B5EF4-FFF2-40B4-BE49-F238E27FC236}">
                  <a16:creationId xmlns:a16="http://schemas.microsoft.com/office/drawing/2014/main" id="{D460BE32-1CA1-69D9-EFD1-29D23555CDFD}"/>
                </a:ext>
              </a:extLst>
            </p:cNvPr>
            <p:cNvSpPr/>
            <p:nvPr/>
          </p:nvSpPr>
          <p:spPr>
            <a:xfrm>
              <a:off x="7487792" y="3272372"/>
              <a:ext cx="392699" cy="38910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s-CO" sz="2400" b="1" dirty="0">
                  <a:solidFill>
                    <a:srgbClr val="FFC000"/>
                  </a:solidFill>
                  <a:latin typeface="Candara" panose="020E0502030303020204" pitchFamily="34" charset="0"/>
                </a:rPr>
                <a:t>7</a:t>
              </a:r>
              <a:endParaRPr kumimoji="0" lang="es-CO" sz="24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  <p:sp>
          <p:nvSpPr>
            <p:cNvPr id="92" name="51 Medio marco">
              <a:extLst>
                <a:ext uri="{FF2B5EF4-FFF2-40B4-BE49-F238E27FC236}">
                  <a16:creationId xmlns:a16="http://schemas.microsoft.com/office/drawing/2014/main" id="{D5EF429C-BCDB-E225-664C-E38BB1AB3006}"/>
                </a:ext>
              </a:extLst>
            </p:cNvPr>
            <p:cNvSpPr/>
            <p:nvPr/>
          </p:nvSpPr>
          <p:spPr>
            <a:xfrm>
              <a:off x="7415214" y="3205668"/>
              <a:ext cx="300680" cy="370049"/>
            </a:xfrm>
            <a:prstGeom prst="halfFrame">
              <a:avLst/>
            </a:prstGeom>
            <a:pattFill prst="dkDnDiag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  <a:effectLst>
              <a:outerShdw blurRad="254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CO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007723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ED2168F-48EB-1198-8CD4-570ED034E1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28114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230;p30">
            <a:extLst>
              <a:ext uri="{FF2B5EF4-FFF2-40B4-BE49-F238E27FC236}">
                <a16:creationId xmlns:a16="http://schemas.microsoft.com/office/drawing/2014/main" id="{1E9D135A-2D87-A662-98BD-50F878CED552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Google Shape;231;p30">
            <a:extLst>
              <a:ext uri="{FF2B5EF4-FFF2-40B4-BE49-F238E27FC236}">
                <a16:creationId xmlns:a16="http://schemas.microsoft.com/office/drawing/2014/main" id="{E52F0D32-D981-F90C-E245-C433DD343D26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730110" y="-3081867"/>
            <a:ext cx="6731779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oogle Shape;232;p30">
            <a:extLst>
              <a:ext uri="{FF2B5EF4-FFF2-40B4-BE49-F238E27FC236}">
                <a16:creationId xmlns:a16="http://schemas.microsoft.com/office/drawing/2014/main" id="{0480D14C-05AD-62FC-97E2-84C8EE43BA4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1622" y="231135"/>
            <a:ext cx="2446866" cy="729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233;p30">
            <a:extLst>
              <a:ext uri="{FF2B5EF4-FFF2-40B4-BE49-F238E27FC236}">
                <a16:creationId xmlns:a16="http://schemas.microsoft.com/office/drawing/2014/main" id="{B612C234-B70F-6E80-5BB4-20F35F89EEE9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62533" y="5707494"/>
            <a:ext cx="2929466" cy="115050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234;p30">
            <a:extLst>
              <a:ext uri="{FF2B5EF4-FFF2-40B4-BE49-F238E27FC236}">
                <a16:creationId xmlns:a16="http://schemas.microsoft.com/office/drawing/2014/main" id="{09B9BFFB-53B6-0D22-BCF3-2039C23054F6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922025" y="4345660"/>
            <a:ext cx="4347951" cy="8713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285553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769</Words>
  <Application>Microsoft Office PowerPoint</Application>
  <PresentationFormat>Panorámica</PresentationFormat>
  <Paragraphs>88</Paragraphs>
  <Slides>70</Slides>
  <Notes>1</Notes>
  <HiddenSlides>0</HiddenSlides>
  <MMClips>3</MMClips>
  <ScaleCrop>false</ScaleCrop>
  <HeadingPairs>
    <vt:vector size="6" baseType="variant">
      <vt:variant>
        <vt:lpstr>Fuentes usadas</vt:lpstr>
      </vt:variant>
      <vt:variant>
        <vt:i4>10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70</vt:i4>
      </vt:variant>
    </vt:vector>
  </HeadingPairs>
  <TitlesOfParts>
    <vt:vector size="81" baseType="lpstr">
      <vt:lpstr>Agency FB</vt:lpstr>
      <vt:lpstr>Arial</vt:lpstr>
      <vt:lpstr>Calibri</vt:lpstr>
      <vt:lpstr>Calibri Light</vt:lpstr>
      <vt:lpstr>Candara</vt:lpstr>
      <vt:lpstr>Century Gothic</vt:lpstr>
      <vt:lpstr>Libel Suit Rg</vt:lpstr>
      <vt:lpstr>open sansb</vt:lpstr>
      <vt:lpstr>Roboto</vt:lpstr>
      <vt:lpstr>sourcesanspro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GESTIÓN DE LOS RIESGO PÚBLICOS</dc:title>
  <dc:creator>Lina Galvis</dc:creator>
  <cp:lastModifiedBy>Lina Galvis</cp:lastModifiedBy>
  <cp:revision>8</cp:revision>
  <dcterms:created xsi:type="dcterms:W3CDTF">2023-10-01T18:24:05Z</dcterms:created>
  <dcterms:modified xsi:type="dcterms:W3CDTF">2023-10-03T02:34:40Z</dcterms:modified>
</cp:coreProperties>
</file>